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6" r:id="rId5"/>
    <p:sldMasterId id="2147483674" r:id="rId6"/>
    <p:sldMasterId id="2147483682" r:id="rId7"/>
    <p:sldMasterId id="2147483690" r:id="rId8"/>
    <p:sldMasterId id="2147483698" r:id="rId9"/>
  </p:sldMasterIdLst>
  <p:notesMasterIdLst>
    <p:notesMasterId r:id="rId23"/>
  </p:notesMasterIdLst>
  <p:handoutMasterIdLst>
    <p:handoutMasterId r:id="rId24"/>
  </p:handoutMasterIdLst>
  <p:sldIdLst>
    <p:sldId id="257" r:id="rId10"/>
    <p:sldId id="359" r:id="rId11"/>
    <p:sldId id="380" r:id="rId12"/>
    <p:sldId id="383" r:id="rId13"/>
    <p:sldId id="384" r:id="rId14"/>
    <p:sldId id="360" r:id="rId15"/>
    <p:sldId id="361" r:id="rId16"/>
    <p:sldId id="369" r:id="rId17"/>
    <p:sldId id="367" r:id="rId18"/>
    <p:sldId id="377" r:id="rId19"/>
    <p:sldId id="378" r:id="rId20"/>
    <p:sldId id="362" r:id="rId21"/>
    <p:sldId id="366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  <p:cmAuthor id="3" name="George, Becca (OCD)" initials="GB(" lastIdx="3" clrIdx="3">
    <p:extLst>
      <p:ext uri="{19B8F6BF-5375-455C-9EA6-DF929625EA0E}">
        <p15:presenceInfo xmlns:p15="http://schemas.microsoft.com/office/powerpoint/2012/main" userId="S::Becca.George@mass.gov::53e72c20-ac87-4267-8a19-424728a69839" providerId="AD"/>
      </p:ext>
    </p:extLst>
  </p:cmAuthor>
  <p:cmAuthor id="4" name="DeMartino, Phillip (OCD)" initials="DP(" lastIdx="2" clrIdx="4">
    <p:extLst>
      <p:ext uri="{19B8F6BF-5375-455C-9EA6-DF929625EA0E}">
        <p15:presenceInfo xmlns:p15="http://schemas.microsoft.com/office/powerpoint/2012/main" userId="S::phillip.demartino@mass.gov::0e3ac194-9d17-4917-a04e-51c298e59e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21B166-AF97-45AF-8657-F54E28C88D81}" v="1" dt="2022-09-08T21:22:19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9" autoAdjust="0"/>
    <p:restoredTop sz="93792" autoAdjust="0"/>
  </p:normalViewPr>
  <p:slideViewPr>
    <p:cSldViewPr>
      <p:cViewPr varScale="1">
        <p:scale>
          <a:sx n="126" d="100"/>
          <a:sy n="126" d="100"/>
        </p:scale>
        <p:origin x="148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9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9/20/22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9/20/22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8934A49-479B-48DD-A35C-8881FC9D2694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9/20/22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12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78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91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8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34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8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9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0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240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49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0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3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4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AB0416B-871F-45A6-A8D9-8531D3B4205C}" type="datetime1">
              <a:rPr lang="en-US" smtClean="0"/>
              <a:t>9/20/22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DRAFT FOR POLICY DEVELOPMENT PURPOSES ONLY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7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4863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370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0605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6225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35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0966B8C-08F4-4CAD-93E2-21005DE8689F}" type="datetime1">
              <a:rPr lang="en-US" smtClean="0"/>
              <a:t>9/20/22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DRAFT FOR POLICY DEVELOPMENT PURPOSES ONLY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2537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89256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051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4325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639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1FD3BCA-B7D9-4294-B74A-16F2A5EFA281}" type="datetime1">
              <a:rPr lang="en-US" smtClean="0"/>
              <a:t>9/20/22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DRAFT FOR POLICY DEVELOPMENT PURPOSES ONLY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1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361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26988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9193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3129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72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68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FD001F4-0E52-43C8-A9B3-B53BAA18C28F}" type="datetime1">
              <a:rPr lang="en-US" smtClean="0"/>
              <a:t>9/20/22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DRAFT FOR POLICY DEVELOPMENT PURPOSES ONLY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96358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085735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1557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57128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6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68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F0DFDCF-BE8E-4558-A4E4-1F4B0C61CC3E}" type="datetime1">
              <a:rPr lang="en-US" smtClean="0"/>
              <a:t>9/20/22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DRAFT FOR POLICY DEVELOPMENT PURPOSES ONLY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8F250F0-AF4A-4714-BAE6-23A60D2E4D3B}" type="datetime1">
              <a:rPr lang="en-US" smtClean="0"/>
              <a:t>9/20/22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DRAFT FOR POLICY DEVELOPMENT PURPOSES ONLY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98863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90271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43783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192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0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9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chapa.org/events/tools-and-strategies-for-increasing-housing-production-virtual-conferenc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dhc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rgaux.leclair@mass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laine.Leung@mass.go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service-details/guidelines-for-calculating-general-land-area-minimu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629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FFFF"/>
                </a:solidFill>
                <a:latin typeface="Calibri" pitchFamily="34" charset="0"/>
              </a:rPr>
              <a:t>Commonwealth of Massachusetts</a:t>
            </a:r>
            <a:br>
              <a:rPr lang="en-US" sz="280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Calibri" pitchFamily="34" charset="0"/>
              </a:rPr>
              <a:t>Department of Housing and Community Development</a:t>
            </a:r>
            <a:endParaRPr 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3728743"/>
            <a:ext cx="9144000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dirty="0">
                <a:solidFill>
                  <a:srgbClr val="003366"/>
                </a:solidFill>
                <a:latin typeface="Calibri" panose="020F0502020204030204" pitchFamily="34" charset="0"/>
              </a:rPr>
              <a:t>   Chapter 40B :  Tools and Strategies for Housing Production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i="1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dirty="0">
                <a:solidFill>
                  <a:srgbClr val="003366"/>
                </a:solidFill>
                <a:latin typeface="Calibri" panose="020F0502020204030204" pitchFamily="34" charset="0"/>
              </a:rPr>
              <a:t>Hot Topics: Safe Harbor &amp; Census Update</a:t>
            </a:r>
            <a:r>
              <a:rPr lang="en-US" sz="2800" b="1" i="1" dirty="0">
                <a:solidFill>
                  <a:srgbClr val="006666"/>
                </a:solidFill>
                <a:effectLst/>
                <a:latin typeface="Franklin Gothic"/>
                <a:hlinkClick r:id="rId4"/>
              </a:rPr>
              <a:t>                    </a:t>
            </a:r>
            <a:endParaRPr lang="en-US" sz="2800" b="1" i="1" dirty="0">
              <a:solidFill>
                <a:srgbClr val="006666"/>
              </a:solidFill>
              <a:effectLst/>
              <a:latin typeface="Franklin Gothic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dirty="0">
                <a:solidFill>
                  <a:srgbClr val="003366"/>
                </a:solidFill>
                <a:latin typeface="Calibri" panose="020F0502020204030204" pitchFamily="34" charset="0"/>
              </a:rPr>
              <a:t>September 15, 2022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br>
              <a:rPr lang="en-US" sz="2400" b="1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en-US" sz="2400" b="1" i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3366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38400" y="5953918"/>
            <a:ext cx="45720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dirty="0"/>
              <a:t>DRAFT FOR POLICY DEVELOPMENT PURPOSES ONLY</a:t>
            </a: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Safe Harbors (not in 40B Statute)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610600" cy="518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Large Scale Projects </a:t>
            </a:r>
            <a:r>
              <a:rPr lang="en-US" b="0" dirty="0">
                <a:latin typeface="Book Antiqua" panose="02040602050305030304" pitchFamily="18" charset="0"/>
              </a:rPr>
              <a:t>(</a:t>
            </a:r>
            <a:r>
              <a:rPr lang="en-US" dirty="0">
                <a:latin typeface="Book Antiqua" panose="02040602050305030304" pitchFamily="18" charset="0"/>
              </a:rPr>
              <a:t>760 CMR 56.03(1)(d), 56.03(6)):        </a:t>
            </a:r>
            <a:r>
              <a:rPr lang="en-US" b="0" dirty="0">
                <a:latin typeface="Book Antiqua" panose="02040602050305030304" pitchFamily="18" charset="0"/>
              </a:rPr>
              <a:t>ZBA has discretion to reject projects exceeding thresholds based on # of units or % of total housing units, depending on the size of the community.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0" dirty="0">
                <a:latin typeface="Book Antiqua" panose="02040602050305030304" pitchFamily="18" charset="0"/>
              </a:rPr>
              <a:t>(a) in a municipality which has a total number of 7,500 or more housing units = 300 housing units cap.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0" dirty="0">
                <a:latin typeface="Book Antiqua" panose="02040602050305030304" pitchFamily="18" charset="0"/>
              </a:rPr>
              <a:t>(b) in a municipality which has between 5,000 and 7,500 housing units = 250 housing unit cap.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0" dirty="0">
                <a:latin typeface="Book Antiqua" panose="02040602050305030304" pitchFamily="18" charset="0"/>
              </a:rPr>
              <a:t>(c) in a municipality which has between 2,500 and 5,000 housing units = 200-unit cap.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0" dirty="0">
                <a:latin typeface="Book Antiqua" panose="02040602050305030304" pitchFamily="18" charset="0"/>
              </a:rPr>
              <a:t>in a municipality which has less than 2,500 housing units, 6% of all housing unit cap.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5377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Safe Harbors (not in 40B Statute)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610600" cy="51816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Related Applications (760 CMR 56.03(1)(e), 56.03(7)):    </a:t>
            </a:r>
          </a:p>
          <a:p>
            <a:pPr lvl="0">
              <a:buFont typeface="Wingdings" pitchFamily="2" charset="2"/>
              <a:buChar char="Ø"/>
            </a:pPr>
            <a:r>
              <a:rPr lang="en-US" b="0" dirty="0">
                <a:latin typeface="Book Antiqua" panose="02040602050305030304" pitchFamily="18" charset="0"/>
              </a:rPr>
              <a:t>Also known as a “cooling off period” designed to stop Applicants from turning to 40B immediately if a market rate proposal (under 10% SHI units) was denied for same site within the last 12 months .  </a:t>
            </a:r>
          </a:p>
          <a:p>
            <a:pPr marL="0" lv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Recent Progress Toward Housing Unit Minimum.</a:t>
            </a:r>
          </a:p>
          <a:p>
            <a:pPr lvl="0">
              <a:buFont typeface="Wingdings" pitchFamily="2" charset="2"/>
              <a:buChar char="Ø"/>
            </a:pPr>
            <a:r>
              <a:rPr lang="en-US" b="0" dirty="0">
                <a:latin typeface="Book Antiqua" panose="02040602050305030304" pitchFamily="18" charset="0"/>
              </a:rPr>
              <a:t>This safe harbor means that within the last 12 months, the community has created new SHI units equal to or greater than 2 percent of the total year-round housing units reported in the most recent federal census. </a:t>
            </a:r>
          </a:p>
          <a:p>
            <a:pPr lvl="0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0399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for ZBA</a:t>
            </a:r>
            <a:br>
              <a:rPr lang="en-US" dirty="0"/>
            </a:br>
            <a:r>
              <a:rPr lang="en-US" dirty="0"/>
              <a:t>to invoke a Safe Harbor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371600"/>
            <a:ext cx="8686800" cy="5029200"/>
          </a:xfrm>
        </p:spPr>
        <p:txBody>
          <a:bodyPr/>
          <a:lstStyle/>
          <a:p>
            <a:r>
              <a:rPr lang="en-US" sz="1800" b="0" dirty="0">
                <a:latin typeface="Book Antiqua" panose="02040602050305030304" pitchFamily="18" charset="0"/>
              </a:rPr>
              <a:t>760 CMR 56.03(8) - </a:t>
            </a:r>
            <a:r>
              <a:rPr lang="en-US" sz="1800" b="0" dirty="0">
                <a:solidFill>
                  <a:srgbClr val="FF0000"/>
                </a:solidFill>
                <a:latin typeface="Book Antiqua" panose="02040602050305030304" pitchFamily="18" charset="0"/>
              </a:rPr>
              <a:t>“Safe harbor” must be achieved, if at all, before CP filing date.</a:t>
            </a:r>
            <a:endParaRPr lang="en-US" sz="1800" b="0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0" dirty="0">
                <a:latin typeface="Book Antiqua" panose="02040602050305030304" pitchFamily="18" charset="0"/>
              </a:rPr>
              <a:t>Within 15 days of opening the CP hearing ZBA must provide written notice to Applicant with a copy to DHCD describing which safe harbor has been achieved with supportive documentation.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0" dirty="0">
                <a:latin typeface="Book Antiqua" panose="02040602050305030304" pitchFamily="18" charset="0"/>
              </a:rPr>
              <a:t>Applicant has 15 days to challenge Board assertion with corresponding supportive documentation.  Copies of all material sent to ZBA and DHCD.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0" dirty="0">
                <a:latin typeface="Book Antiqua" panose="02040602050305030304" pitchFamily="18" charset="0"/>
              </a:rPr>
              <a:t>DHCD has 30 days following receipt of all materials to issue a decision.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>
                <a:latin typeface="Book Antiqua" panose="02040602050305030304" pitchFamily="18" charset="0"/>
              </a:rPr>
              <a:t>Either </a:t>
            </a:r>
            <a:r>
              <a:rPr lang="en-US" sz="1800" b="0">
                <a:latin typeface="Book Antiqua" panose="02040602050305030304" pitchFamily="18" charset="0"/>
              </a:rPr>
              <a:t>the ZBA </a:t>
            </a:r>
            <a:r>
              <a:rPr lang="en-US" sz="1800" b="0" dirty="0">
                <a:latin typeface="Book Antiqua" panose="02040602050305030304" pitchFamily="18" charset="0"/>
              </a:rPr>
              <a:t>or Applicant can file an interlocutory appeal to Housing Appeals Committee within 20 days of DHCD decision</a:t>
            </a:r>
            <a:r>
              <a:rPr lang="en-US" sz="2000" b="0" dirty="0">
                <a:latin typeface="Book Antiqua" panose="020406020503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0" dirty="0">
                <a:latin typeface="Book Antiqua" panose="02040602050305030304" pitchFamily="18" charset="0"/>
              </a:rPr>
              <a:t>DHCD failure to act within 30 days deemed a decision in favor of ZBA.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0" dirty="0">
                <a:latin typeface="Book Antiqua" panose="02040602050305030304" pitchFamily="18" charset="0"/>
              </a:rPr>
              <a:t>Procedure “tolls” requirement to terminate CP hearing within 180 days.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458200" cy="73866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8345980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Contact Information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362200" y="22860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b="1" dirty="0"/>
              <a:t>phillip.demartino@mass.gov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 dirty="0"/>
              <a:t>Office of Community Assistance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 dirty="0"/>
              <a:t>100 Cambridge Street, Suite 300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 dirty="0"/>
              <a:t>Boston, Massachusetts 02114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 dirty="0"/>
              <a:t>Phone:  617.573.1357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 dirty="0"/>
              <a:t>Facsimile:  617.573.1460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 dirty="0">
                <a:hlinkClick r:id="rId3"/>
              </a:rPr>
              <a:t>www.mass.gov/dhcd</a:t>
            </a:r>
            <a:r>
              <a:rPr lang="en-US" altLang="en-US" b="1" dirty="0"/>
              <a:t> 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algn="ctr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49" y="4648200"/>
            <a:ext cx="7151688" cy="145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1501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8610600" cy="648895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>
              <a:spcAft>
                <a:spcPts val="1000"/>
              </a:spcAft>
              <a:buFont typeface="Wingdings" pitchFamily="2" charset="2"/>
              <a:buNone/>
            </a:pPr>
            <a:r>
              <a:rPr lang="en-US" sz="2000" b="1" u="sng" dirty="0">
                <a:latin typeface="Book Antiqua" pitchFamily="18" charset="0"/>
              </a:rPr>
              <a:t>Statutory Minima</a:t>
            </a:r>
            <a:r>
              <a:rPr lang="en-US" sz="2000" b="1" dirty="0">
                <a:latin typeface="Book Antiqua" pitchFamily="18" charset="0"/>
              </a:rPr>
              <a:t> - </a:t>
            </a:r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b="1" dirty="0">
                <a:latin typeface="Book Antiqua" pitchFamily="18" charset="0"/>
              </a:rPr>
              <a:t>A ZBA decision to deny or condition a comprehensive permit shall be upheld if one of the following has been met as of the date of the project’s application:</a:t>
            </a:r>
          </a:p>
          <a:p>
            <a:pPr>
              <a:spcAft>
                <a:spcPts val="1000"/>
              </a:spcAft>
            </a:pPr>
            <a:r>
              <a:rPr lang="en-US" sz="2000" b="1" dirty="0">
                <a:latin typeface="Book Antiqua" pitchFamily="18" charset="0"/>
              </a:rPr>
              <a:t>Housing Unit Minimum (10</a:t>
            </a:r>
            <a:r>
              <a:rPr lang="en-US" sz="2000" b="1" i="1" dirty="0">
                <a:latin typeface="Book Antiqua" pitchFamily="18" charset="0"/>
              </a:rPr>
              <a:t>% </a:t>
            </a:r>
            <a:r>
              <a:rPr lang="en-US" sz="2000" b="1" dirty="0">
                <a:latin typeface="Book Antiqua" pitchFamily="18" charset="0"/>
              </a:rPr>
              <a:t>of total housing units) 760 CMR 56.03 (a)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itchFamily="18" charset="0"/>
              </a:rPr>
              <a:t>SHI-eligible units &gt; 10% of total housing units. </a:t>
            </a:r>
          </a:p>
          <a:p>
            <a:endParaRPr lang="en-US" dirty="0">
              <a:latin typeface="Book Antiqua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000" b="1" dirty="0">
                <a:latin typeface="Book Antiqua" pitchFamily="18" charset="0"/>
              </a:rPr>
              <a:t>General Land Area Minimum (1.5% of total land area) 760 CMR 56.03 (b)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itchFamily="18" charset="0"/>
              </a:rPr>
              <a:t>Sites of SHI-eligible units (pro-rated for partial sites) comprise </a:t>
            </a:r>
            <a:r>
              <a:rPr lang="en-US" sz="2000" u="sng" dirty="0">
                <a:latin typeface="Book Antiqua" pitchFamily="18" charset="0"/>
              </a:rPr>
              <a:t>&gt;</a:t>
            </a:r>
            <a:r>
              <a:rPr lang="en-US" sz="2000" dirty="0">
                <a:latin typeface="Book Antiqua" pitchFamily="18" charset="0"/>
              </a:rPr>
              <a:t>1.5% of the total land area zoned for residential or commercial or industrial use.  </a:t>
            </a:r>
          </a:p>
          <a:p>
            <a:pPr>
              <a:spcAft>
                <a:spcPts val="1000"/>
              </a:spcAft>
            </a:pPr>
            <a:endParaRPr lang="en-US" sz="2000" b="1" dirty="0">
              <a:latin typeface="Book Antiqua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000" b="1" dirty="0">
                <a:latin typeface="Book Antiqua" pitchFamily="18" charset="0"/>
              </a:rPr>
              <a:t>Annual  Land Area Minimum (0.3% or 10 acres/year) 760 CMR 56.03 (c)</a:t>
            </a:r>
            <a:endParaRPr lang="en-US" sz="2000" dirty="0">
              <a:latin typeface="Book Antiqua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itchFamily="18" charset="0"/>
              </a:rPr>
              <a:t>Construction start in any calendar year of Low/Moderate Income Housing on sites comprising larger of &gt;0.3% of land area or 10 acres. </a:t>
            </a:r>
            <a:endParaRPr lang="en-US" sz="24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8610600" cy="665823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>
              <a:spcAft>
                <a:spcPts val="1000"/>
              </a:spcAft>
              <a:buFont typeface="Wingdings" pitchFamily="2" charset="2"/>
              <a:buNone/>
            </a:pPr>
            <a:r>
              <a:rPr lang="en-US" sz="2000" b="1" u="sng" dirty="0">
                <a:latin typeface="Book Antiqua" pitchFamily="18" charset="0"/>
              </a:rPr>
              <a:t>Statutory Minima</a:t>
            </a:r>
            <a:r>
              <a:rPr lang="en-US" sz="2000" b="1" dirty="0">
                <a:latin typeface="Book Antiqua" pitchFamily="18" charset="0"/>
              </a:rPr>
              <a:t> - </a:t>
            </a:r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b="1" dirty="0">
                <a:latin typeface="Book Antiqua" pitchFamily="18" charset="0"/>
              </a:rPr>
              <a:t>Housing Unit Minimum (10</a:t>
            </a:r>
            <a:r>
              <a:rPr lang="en-US" sz="2000" b="1" i="1" dirty="0">
                <a:latin typeface="Book Antiqua" pitchFamily="18" charset="0"/>
              </a:rPr>
              <a:t>% </a:t>
            </a:r>
            <a:r>
              <a:rPr lang="en-US" sz="2000" b="1" dirty="0">
                <a:latin typeface="Book Antiqua" pitchFamily="18" charset="0"/>
              </a:rPr>
              <a:t>of total housing units) 760 CMR 56.03 (a)</a:t>
            </a:r>
          </a:p>
          <a:p>
            <a:pPr marL="0" indent="0">
              <a:spcAft>
                <a:spcPts val="1000"/>
              </a:spcAft>
              <a:buFont typeface="Wingdings" pitchFamily="2" charset="2"/>
              <a:buNone/>
            </a:pPr>
            <a:r>
              <a:rPr lang="en-US" sz="2000" b="1" dirty="0">
                <a:latin typeface="Book Antiqua" pitchFamily="18" charset="0"/>
              </a:rPr>
              <a:t>Fastest way to 10% is via the creation of rental housing: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anose="02040602050305030304" pitchFamily="18" charset="0"/>
              </a:rPr>
              <a:t>If at least 25% of units are to be occupied by Income Eligible Households earning 80% or less than the area median income, or alternatively, if at least 20% of units are to be occupied by households earning 50% then all units count for the SHI.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anose="02040602050305030304" pitchFamily="18" charset="0"/>
              </a:rPr>
              <a:t>For Ownership projects, only deed restricted units count towards SHI.  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anose="02040602050305030304" pitchFamily="18" charset="0"/>
              </a:rPr>
              <a:t>The formula for the 10% is based on the Decennial US Census number of year-round housing units.  Baseline numbers will be readjusted post 2020 Decennial Census.  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 </a:t>
            </a:r>
          </a:p>
          <a:p>
            <a:endParaRPr lang="en-US" dirty="0">
              <a:latin typeface="Book Antiqua" pitchFamily="18" charset="0"/>
            </a:endParaRPr>
          </a:p>
          <a:p>
            <a:endParaRPr lang="en-US" sz="24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95379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5723-D3AF-E00B-F1E8-2E38FBEB3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Census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DA402-927F-C52F-BEBB-FB7FE832B0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b="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The SHI has not yet been updated to reflect 2020 Census figures.  </a:t>
            </a:r>
          </a:p>
          <a:p>
            <a:r>
              <a:rPr lang="en-US" sz="2000" b="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The 2020 Census Redistricting Data (Public Law 94-171) Summary File that has been released by the U.S. Census Bureau does not include data on vacant “seasonal, occasional, or recreational use” units used by DHCD to determine Census year-round units</a:t>
            </a:r>
            <a:r>
              <a:rPr lang="en-US" sz="20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.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B09EB-2C7A-4A94-6A6D-64DAB5133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87395"/>
            <a:ext cx="4000500" cy="5181600"/>
          </a:xfrm>
        </p:spPr>
        <p:txBody>
          <a:bodyPr/>
          <a:lstStyle/>
          <a:p>
            <a:r>
              <a:rPr lang="en-US" sz="2000" b="0" dirty="0">
                <a:solidFill>
                  <a:schemeClr val="tx1"/>
                </a:solidFill>
                <a:latin typeface="Book Antiqua" panose="02040602050305030304" pitchFamily="18" charset="0"/>
              </a:rPr>
              <a:t>The SHI denominator is based on “year-round housing units.”</a:t>
            </a:r>
          </a:p>
          <a:p>
            <a:r>
              <a:rPr lang="en-US" sz="2000" b="0" dirty="0">
                <a:solidFill>
                  <a:schemeClr val="tx1"/>
                </a:solidFill>
                <a:latin typeface="Book Antiqua" panose="02040602050305030304" pitchFamily="18" charset="0"/>
              </a:rPr>
              <a:t>DHCD anticipates data release in May 2023.</a:t>
            </a:r>
          </a:p>
          <a:p>
            <a:r>
              <a:rPr lang="en-US" sz="2000" b="0" dirty="0">
                <a:solidFill>
                  <a:schemeClr val="tx1"/>
                </a:solidFill>
                <a:latin typeface="Book Antiqua" panose="02040602050305030304" pitchFamily="18" charset="0"/>
              </a:rPr>
              <a:t>Several communities may fall below 10% once new data is incorporated. </a:t>
            </a:r>
          </a:p>
          <a:p>
            <a:r>
              <a:rPr lang="en-US" sz="2000" b="0" dirty="0">
                <a:solidFill>
                  <a:schemeClr val="tx1"/>
                </a:solidFill>
                <a:latin typeface="Book Antiqua" panose="02040602050305030304" pitchFamily="18" charset="0"/>
              </a:rPr>
              <a:t>Housing Production Plan (HPP) goals will likely increase.  </a:t>
            </a:r>
          </a:p>
        </p:txBody>
      </p:sp>
    </p:spTree>
    <p:extLst>
      <p:ext uri="{BB962C8B-B14F-4D97-AF65-F5344CB8AC3E}">
        <p14:creationId xmlns:p14="http://schemas.microsoft.com/office/powerpoint/2010/main" val="356280482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5723-D3AF-E00B-F1E8-2E38FBEB3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Census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DA402-927F-C52F-BEBB-FB7FE832B0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b="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The most recent statewide SHI data on DHCD website is from December 21, 2020. </a:t>
            </a:r>
          </a:p>
          <a:p>
            <a:endParaRPr lang="en-US" sz="1800" b="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en-US" sz="2000" b="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DHCD has been working on the  SHI biennial update, and the state figures will be updated online when it is completed, hopefully by the end of the calendar year 2022.</a:t>
            </a:r>
          </a:p>
          <a:p>
            <a:endParaRPr lang="en-US" sz="2000" b="0" dirty="0">
              <a:latin typeface="Book Antiqua" panose="02040602050305030304" pitchFamily="18" charset="0"/>
            </a:endParaRPr>
          </a:p>
          <a:p>
            <a:endParaRPr lang="en-US" sz="2000" b="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B09EB-2C7A-4A94-6A6D-64DAB5133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87395"/>
            <a:ext cx="4000500" cy="5181600"/>
          </a:xfrm>
        </p:spPr>
        <p:txBody>
          <a:bodyPr/>
          <a:lstStyle/>
          <a:p>
            <a:r>
              <a:rPr lang="en-US" sz="2000" b="0" dirty="0">
                <a:solidFill>
                  <a:schemeClr val="tx1"/>
                </a:solidFill>
                <a:latin typeface="Book Antiqua" panose="02040602050305030304" pitchFamily="18" charset="0"/>
              </a:rPr>
              <a:t>The MBTA Chapter 3A (Multi Family Zoning) program is using the 2020 Congressional redistricting numbers. </a:t>
            </a:r>
          </a:p>
          <a:p>
            <a:pPr marL="0" indent="0">
              <a:buNone/>
            </a:pPr>
            <a:endParaRPr lang="en-US" sz="2000" b="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en-US" sz="2000" b="0" dirty="0">
                <a:solidFill>
                  <a:schemeClr val="tx1"/>
                </a:solidFill>
                <a:latin typeface="Book Antiqua" panose="02040602050305030304" pitchFamily="18" charset="0"/>
              </a:rPr>
              <a:t>For updated SHI data or general SHI questions, please contact:   </a:t>
            </a:r>
          </a:p>
          <a:p>
            <a:pPr marL="0" indent="0" algn="ctr">
              <a:buNone/>
            </a:pPr>
            <a:r>
              <a:rPr lang="en-US" sz="18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margaux.leclair@mass.gov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18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Elaine.Leung@mass.gov</a:t>
            </a:r>
            <a:endParaRPr lang="en-US" sz="1800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240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8303"/>
            <a:ext cx="6553200" cy="871538"/>
          </a:xfrm>
        </p:spPr>
        <p:txBody>
          <a:bodyPr/>
          <a:lstStyle/>
          <a:p>
            <a:r>
              <a:rPr lang="en-US" dirty="0"/>
              <a:t>The 1.5 General Land Area Minimum</a:t>
            </a:r>
            <a:br>
              <a:rPr lang="en-US" dirty="0"/>
            </a:br>
            <a:r>
              <a:rPr lang="en-US" dirty="0"/>
              <a:t>Total Land Area Calculation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63" y="1066800"/>
            <a:ext cx="9130937" cy="1014123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ook Antiqua" pitchFamily="18" charset="0"/>
              </a:rPr>
              <a:t>General Land Area Minimum 760 CMR 56.03 (b) - 1.5% of total land area</a:t>
            </a:r>
          </a:p>
          <a:p>
            <a:endParaRPr lang="en-US" sz="2000" b="1" dirty="0">
              <a:latin typeface="Book Antiqua" pitchFamily="18" charset="0"/>
            </a:endParaRP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itchFamily="18" charset="0"/>
              </a:rPr>
              <a:t>Regs were updated in 2008.  Key elements: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itchFamily="18" charset="0"/>
              </a:rPr>
              <a:t>TLA </a:t>
            </a:r>
            <a:r>
              <a:rPr lang="en-US" sz="2000" b="1" dirty="0">
                <a:latin typeface="Book Antiqua" pitchFamily="18" charset="0"/>
              </a:rPr>
              <a:t>includes</a:t>
            </a:r>
            <a:r>
              <a:rPr lang="en-US" sz="2000" dirty="0">
                <a:latin typeface="Book Antiqua" pitchFamily="18" charset="0"/>
              </a:rPr>
              <a:t> all districts (zoned &amp; unzoned areas) in which any residential, commercial or industrial use is permitted.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itchFamily="18" charset="0"/>
              </a:rPr>
              <a:t>TLA </a:t>
            </a:r>
            <a:r>
              <a:rPr lang="en-US" sz="2000" b="1" dirty="0">
                <a:latin typeface="Book Antiqua" pitchFamily="18" charset="0"/>
              </a:rPr>
              <a:t>excludes 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itchFamily="18" charset="0"/>
              </a:rPr>
              <a:t>government land </a:t>
            </a:r>
            <a:r>
              <a:rPr lang="en-US" sz="2000" u="sng" dirty="0">
                <a:latin typeface="Book Antiqua" pitchFamily="18" charset="0"/>
              </a:rPr>
              <a:t>except</a:t>
            </a:r>
            <a:r>
              <a:rPr lang="en-US" sz="2000" dirty="0">
                <a:latin typeface="Book Antiqua" pitchFamily="18" charset="0"/>
              </a:rPr>
              <a:t> land owned by a local housing authority containing SHI eligible housing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itchFamily="18" charset="0"/>
              </a:rPr>
              <a:t>Land area where all development prohibited by DEP restrictive order, but not other swamps, marshes or wetlands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itchFamily="18" charset="0"/>
              </a:rPr>
              <a:t>water bodies 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itchFamily="18" charset="0"/>
              </a:rPr>
              <a:t>flood plain, conservation and open space zones where residential, commercial or industrial uses are </a:t>
            </a:r>
            <a:r>
              <a:rPr lang="en-US" sz="2000" u="sng" dirty="0">
                <a:latin typeface="Book Antiqua" pitchFamily="18" charset="0"/>
              </a:rPr>
              <a:t>completely</a:t>
            </a:r>
            <a:r>
              <a:rPr lang="en-US" sz="2000" dirty="0">
                <a:latin typeface="Book Antiqua" pitchFamily="18" charset="0"/>
              </a:rPr>
              <a:t> prohibited.</a:t>
            </a:r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r>
              <a:rPr lang="en-US" sz="2000" dirty="0">
                <a:solidFill>
                  <a:schemeClr val="dk1"/>
                </a:solidFill>
                <a:latin typeface="Book Antiqua" pitchFamily="18" charset="0"/>
              </a:rPr>
              <a:t>  </a:t>
            </a:r>
          </a:p>
          <a:p>
            <a:r>
              <a:rPr lang="en-US" sz="2000" dirty="0">
                <a:solidFill>
                  <a:schemeClr val="dk1"/>
                </a:solidFill>
                <a:latin typeface="Book Antiqua" pitchFamily="18" charset="0"/>
              </a:rPr>
              <a:t> </a:t>
            </a: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  <a:p>
            <a:endParaRPr lang="en-US" sz="2000" dirty="0">
              <a:solidFill>
                <a:schemeClr val="dk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483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1.5 General Land Area Minimum – Seeking Determination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09600" y="1215390"/>
            <a:ext cx="8153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>
                <a:latin typeface="Book Antiqua" panose="02040602050305030304" pitchFamily="18" charset="0"/>
              </a:rPr>
              <a:t>Some things to note: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latin typeface="Book Antiqua" panose="02040602050305030304" pitchFamily="18" charset="0"/>
              </a:rPr>
              <a:t>DHCD has initial responsibility for determining whether 1.5% threshold has been achieved.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latin typeface="Book Antiqua" panose="02040602050305030304" pitchFamily="18" charset="0"/>
              </a:rPr>
              <a:t>Burden of proof that a community has achieved 1.5% threshold rests with ZBA.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latin typeface="Book Antiqua" panose="02040602050305030304" pitchFamily="18" charset="0"/>
              </a:rPr>
              <a:t>In calculating land area, ZBA may include information obtained from GIS maps and Assessors Maps.</a:t>
            </a:r>
            <a:endParaRPr lang="en-US" sz="2000" b="0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latin typeface="Book Antiqua" panose="02040602050305030304" pitchFamily="18" charset="0"/>
              </a:rPr>
              <a:t>DHCD has developed written guidance (including how to access group home acreage)  to assist municipalities &amp; developers in calculating whether 1.5% threshold has been achieved:</a:t>
            </a:r>
            <a:endParaRPr lang="en-US" sz="2000" b="0" dirty="0">
              <a:solidFill>
                <a:schemeClr val="accent6"/>
              </a:solidFill>
              <a:latin typeface="Book Antiqua" panose="02040602050305030304" pitchFamily="18" charset="0"/>
            </a:endParaRPr>
          </a:p>
          <a:p>
            <a:pPr marL="346075" lvl="1" indent="0">
              <a:buNone/>
            </a:pPr>
            <a:r>
              <a:rPr lang="en-US" sz="1800" u="sng" dirty="0">
                <a:solidFill>
                  <a:srgbClr val="C00000"/>
                </a:solidFill>
                <a:effectLst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https://www.mass.gov/service-details/guidelines-for-calculating-general-land-area-minimum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458200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br>
              <a:rPr lang="en-US" b="1" dirty="0"/>
            </a:br>
            <a:endParaRPr lang="en-US" dirty="0">
              <a:solidFill>
                <a:schemeClr val="dk1"/>
              </a:solidFill>
              <a:latin typeface="Book Antiqu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5000" y="28194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945697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1.5 General Land Area Minimum – Recent Developments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8077200" cy="525779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chemeClr val="dk1"/>
                </a:solidFill>
                <a:latin typeface="Book Antiqua" pitchFamily="18" charset="0"/>
              </a:rPr>
              <a:t>Unlike SHI, DHCD does not keep inventory of land area – too many changing variables, complex calculation.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chemeClr val="dk1"/>
                </a:solidFill>
                <a:latin typeface="Book Antiqua" pitchFamily="18" charset="0"/>
              </a:rPr>
              <a:t>Since 2014</a:t>
            </a:r>
            <a:r>
              <a:rPr lang="en-US" sz="2000" b="0" dirty="0">
                <a:latin typeface="Book Antiqua" pitchFamily="18" charset="0"/>
              </a:rPr>
              <a:t>,</a:t>
            </a:r>
            <a:r>
              <a:rPr lang="en-US" sz="2000" b="0" dirty="0">
                <a:solidFill>
                  <a:schemeClr val="dk1"/>
                </a:solidFill>
                <a:latin typeface="Book Antiqua" pitchFamily="18" charset="0"/>
              </a:rPr>
              <a:t> several communities have asserted achievement of 1.5% threshold, including Newton (four times</a:t>
            </a:r>
            <a:r>
              <a:rPr lang="en-US" sz="2000" b="0" dirty="0">
                <a:latin typeface="Book Antiqua" pitchFamily="18" charset="0"/>
              </a:rPr>
              <a:t>), Stoneham</a:t>
            </a:r>
            <a:r>
              <a:rPr lang="en-US" sz="2000" b="0" dirty="0">
                <a:solidFill>
                  <a:schemeClr val="dk1"/>
                </a:solidFill>
                <a:latin typeface="Book Antiqua" pitchFamily="18" charset="0"/>
              </a:rPr>
              <a:t>, Norwood (twice), Milton, Watertown, Arlington, Braintree, Medford (three times</a:t>
            </a:r>
            <a:r>
              <a:rPr lang="en-US" sz="2000" b="0" dirty="0">
                <a:latin typeface="Book Antiqua" pitchFamily="18" charset="0"/>
              </a:rPr>
              <a:t>),</a:t>
            </a:r>
            <a:r>
              <a:rPr lang="en-US" sz="2000" b="0" dirty="0">
                <a:solidFill>
                  <a:schemeClr val="dk1"/>
                </a:solidFill>
                <a:latin typeface="Book Antiqua" pitchFamily="18" charset="0"/>
              </a:rPr>
              <a:t> and Oxford.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chemeClr val="dk1"/>
                </a:solidFill>
                <a:latin typeface="Book Antiqua" pitchFamily="18" charset="0"/>
              </a:rPr>
              <a:t>In all cases except for Watertown, DHCD/HAC reviewed facts and determined that the community had not achieved the 1.5%.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chemeClr val="dk1"/>
                </a:solidFill>
                <a:latin typeface="Book Antiqua" pitchFamily="18" charset="0"/>
              </a:rPr>
              <a:t>Oxford and Medford (2 cases remain) are pending at HAC</a:t>
            </a:r>
            <a:r>
              <a:rPr lang="en-US" sz="1800" b="0" dirty="0">
                <a:solidFill>
                  <a:schemeClr val="dk1"/>
                </a:solidFill>
                <a:latin typeface="Book Antiqua" pitchFamily="18" charset="0"/>
              </a:rPr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872180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Safe Harbors (not in 40B Statute) - </a:t>
            </a:r>
            <a:br>
              <a:rPr lang="en-US" dirty="0"/>
            </a:br>
            <a:r>
              <a:rPr lang="en-US" dirty="0"/>
              <a:t>Compliance with Housing Production 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8915400" cy="52577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latin typeface="Book Antiqua" panose="02040602050305030304" pitchFamily="18" charset="0"/>
              </a:rPr>
              <a:t>DHCD has recognized additional grounds on which a ZBA decision to deny or condition a comprehensive permit shall be upheld: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anose="02040602050305030304" pitchFamily="18" charset="0"/>
              </a:rPr>
              <a:t>Municipal compliance with the goals of an approved Housing Production Plan (760 CMR 56.03(1)(b), 56.03(c) - (f)):   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b="0" dirty="0">
                <a:latin typeface="Book Antiqua" panose="02040602050305030304" pitchFamily="18" charset="0"/>
              </a:rPr>
              <a:t>HPP to be developed and reviewed in accordance with 760 CMR 56.03(4) and DHCD guidelines.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  <a:latin typeface="Book Antiqua" panose="02040602050305030304" pitchFamily="18" charset="0"/>
              </a:rPr>
              <a:t>Plan must include numerical goal for annual housing production, </a:t>
            </a:r>
            <a:r>
              <a:rPr lang="en-US" sz="2000" b="0" dirty="0">
                <a:latin typeface="Book Antiqua" panose="02040602050305030304" pitchFamily="18" charset="0"/>
              </a:rPr>
              <a:t>including an increase </a:t>
            </a:r>
            <a:r>
              <a:rPr lang="en-US" sz="2000" b="0" dirty="0">
                <a:solidFill>
                  <a:schemeClr val="tx1"/>
                </a:solidFill>
                <a:latin typeface="Book Antiqua" panose="02040602050305030304" pitchFamily="18" charset="0"/>
              </a:rPr>
              <a:t>in municipality’s SHI eligible housing units by at least 0.5% of total units every calendar year for a 5-year period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anose="02040602050305030304" pitchFamily="18" charset="0"/>
              </a:rPr>
              <a:t>Safe harbor based on compliance with approved HPP goals.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anose="02040602050305030304" pitchFamily="18" charset="0"/>
              </a:rPr>
              <a:t>Increasing</a:t>
            </a:r>
            <a:r>
              <a:rPr lang="en-US" sz="2000" b="0" dirty="0">
                <a:latin typeface="Book Antiqua" panose="02040602050305030304" pitchFamily="18" charset="0"/>
              </a:rPr>
              <a:t> SHI-eligible units by </a:t>
            </a:r>
            <a:r>
              <a:rPr lang="en-US" sz="2000" b="0" u="sng" dirty="0">
                <a:latin typeface="Book Antiqua" panose="02040602050305030304" pitchFamily="18" charset="0"/>
              </a:rPr>
              <a:t>&gt;</a:t>
            </a:r>
            <a:r>
              <a:rPr lang="en-US" sz="2000" b="0" dirty="0">
                <a:latin typeface="Book Antiqua" panose="02040602050305030304" pitchFamily="18" charset="0"/>
              </a:rPr>
              <a:t> 0.5% total units </a:t>
            </a:r>
            <a:r>
              <a:rPr lang="en-US" sz="2000" b="0" dirty="0">
                <a:latin typeface="Book Antiqua" panose="02040602050305030304" pitchFamily="18" charset="0"/>
                <a:sym typeface="Wingdings" panose="05000000000000000000" pitchFamily="2" charset="2"/>
              </a:rPr>
              <a:t> 1-year safe harbor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>
                <a:latin typeface="Book Antiqua" panose="02040602050305030304" pitchFamily="18" charset="0"/>
              </a:rPr>
              <a:t>Increasing SHI-eligible units by </a:t>
            </a:r>
            <a:r>
              <a:rPr lang="en-US" sz="2000" u="sng" dirty="0">
                <a:latin typeface="Book Antiqua" panose="02040602050305030304" pitchFamily="18" charset="0"/>
              </a:rPr>
              <a:t>&gt;</a:t>
            </a:r>
            <a:r>
              <a:rPr lang="en-US" sz="2000" dirty="0">
                <a:latin typeface="Book Antiqua" panose="02040602050305030304" pitchFamily="18" charset="0"/>
              </a:rPr>
              <a:t> 1.0% </a:t>
            </a:r>
            <a:r>
              <a:rPr lang="en-US" sz="2000" dirty="0">
                <a:latin typeface="Book Antiqua" panose="02040602050305030304" pitchFamily="18" charset="0"/>
                <a:sym typeface="Wingdings" panose="05000000000000000000" pitchFamily="2" charset="2"/>
              </a:rPr>
              <a:t> 2-year safe harbor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b="0" dirty="0">
                <a:latin typeface="Book Antiqua" panose="02040602050305030304" pitchFamily="18" charset="0"/>
              </a:rPr>
              <a:t>Since 2003, over 60 communities have achieved </a:t>
            </a:r>
            <a:r>
              <a:rPr lang="en-US" sz="2000" dirty="0">
                <a:latin typeface="Book Antiqua" panose="02040602050305030304" pitchFamily="18" charset="0"/>
              </a:rPr>
              <a:t>DHCD certification of compliance with HPP goals</a:t>
            </a:r>
            <a:r>
              <a:rPr lang="en-US" sz="2000" b="0" dirty="0">
                <a:latin typeface="Book Antiqua" panose="02040602050305030304" pitchFamily="18" charset="0"/>
              </a:rPr>
              <a:t>.  Over 120 have plans.  </a:t>
            </a:r>
          </a:p>
        </p:txBody>
      </p:sp>
    </p:spTree>
    <p:extLst>
      <p:ext uri="{BB962C8B-B14F-4D97-AF65-F5344CB8AC3E}">
        <p14:creationId xmlns:p14="http://schemas.microsoft.com/office/powerpoint/2010/main" val="38120404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ABE31071780243B2E68C5BEE851FF0" ma:contentTypeVersion="9" ma:contentTypeDescription="Create a new document." ma:contentTypeScope="" ma:versionID="2ed40575396253abaaf058510df91b7f">
  <xsd:schema xmlns:xsd="http://www.w3.org/2001/XMLSchema" xmlns:xs="http://www.w3.org/2001/XMLSchema" xmlns:p="http://schemas.microsoft.com/office/2006/metadata/properties" xmlns:ns3="8f2fdac3-5421-455f-b4e4-df6141b3176a" xmlns:ns4="6d1ab2f6-91f9-4f14-952a-3f3eb0d68341" targetNamespace="http://schemas.microsoft.com/office/2006/metadata/properties" ma:root="true" ma:fieldsID="62252c024e178b95fbb7d166b49623e5" ns3:_="" ns4:_="">
    <xsd:import namespace="8f2fdac3-5421-455f-b4e4-df6141b3176a"/>
    <xsd:import namespace="6d1ab2f6-91f9-4f14-952a-3f3eb0d683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fdac3-5421-455f-b4e4-df6141b317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ab2f6-91f9-4f14-952a-3f3eb0d683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A2AFA2-BCEE-455C-8453-CB92DB6A97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2fdac3-5421-455f-b4e4-df6141b3176a"/>
    <ds:schemaRef ds:uri="6d1ab2f6-91f9-4f14-952a-3f3eb0d68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9F380C-28E4-4625-B689-82DD52B525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8B407A-8C99-4097-A752-5E3AA28E97E1}">
  <ds:schemaRefs>
    <ds:schemaRef ds:uri="http://purl.org/dc/terms/"/>
    <ds:schemaRef ds:uri="http://purl.org/dc/elements/1.1/"/>
    <ds:schemaRef ds:uri="6d1ab2f6-91f9-4f14-952a-3f3eb0d68341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8f2fdac3-5421-455f-b4e4-df6141b3176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3192</TotalTime>
  <Words>1452</Words>
  <Application>Microsoft Macintosh PowerPoint</Application>
  <PresentationFormat>On-screen Show (4:3)</PresentationFormat>
  <Paragraphs>144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Book Antiqua</vt:lpstr>
      <vt:lpstr>Calibri</vt:lpstr>
      <vt:lpstr>Franklin Gothic</vt:lpstr>
      <vt:lpstr>Symbol</vt:lpstr>
      <vt:lpstr>Times New Roman</vt:lpstr>
      <vt:lpstr>Wingdings</vt:lpstr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PowerPoint Presentation</vt:lpstr>
      <vt:lpstr>Overview</vt:lpstr>
      <vt:lpstr>Overview</vt:lpstr>
      <vt:lpstr>Census  </vt:lpstr>
      <vt:lpstr>Census  </vt:lpstr>
      <vt:lpstr>The 1.5 General Land Area Minimum Total Land Area Calculation</vt:lpstr>
      <vt:lpstr>The 1.5 General Land Area Minimum – Seeking Determination</vt:lpstr>
      <vt:lpstr>1.5 General Land Area Minimum – Recent Developments</vt:lpstr>
      <vt:lpstr>Other Safe Harbors (not in 40B Statute) -  Compliance with Housing Production Plan</vt:lpstr>
      <vt:lpstr>Other Safe Harbors (not in 40B Statute)</vt:lpstr>
      <vt:lpstr>Other Safe Harbors (not in 40B Statute)</vt:lpstr>
      <vt:lpstr>Procedures for ZBA to invoke a Safe Harbor</vt:lpstr>
      <vt:lpstr>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Advani, Ramesh (ANF)</dc:creator>
  <cp:lastModifiedBy>Carol Marine</cp:lastModifiedBy>
  <cp:revision>405</cp:revision>
  <cp:lastPrinted>2022-07-20T14:46:03Z</cp:lastPrinted>
  <dcterms:created xsi:type="dcterms:W3CDTF">2014-04-27T20:43:35Z</dcterms:created>
  <dcterms:modified xsi:type="dcterms:W3CDTF">2022-09-20T12:58:17Z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0x010100D7ABE31071780243B2E68C5BEE851FF0</vt:lpwstr>
  </property>
</Properties>
</file>