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92" r:id="rId1"/>
  </p:sldMasterIdLst>
  <p:notesMasterIdLst>
    <p:notesMasterId r:id="rId15"/>
  </p:notesMasterIdLst>
  <p:handoutMasterIdLst>
    <p:handoutMasterId r:id="rId16"/>
  </p:handoutMasterIdLst>
  <p:sldIdLst>
    <p:sldId id="256" r:id="rId2"/>
    <p:sldId id="279" r:id="rId3"/>
    <p:sldId id="269" r:id="rId4"/>
    <p:sldId id="265" r:id="rId5"/>
    <p:sldId id="281" r:id="rId6"/>
    <p:sldId id="280" r:id="rId7"/>
    <p:sldId id="282" r:id="rId8"/>
    <p:sldId id="277" r:id="rId9"/>
    <p:sldId id="272" r:id="rId10"/>
    <p:sldId id="284" r:id="rId11"/>
    <p:sldId id="285" r:id="rId12"/>
    <p:sldId id="286" r:id="rId13"/>
    <p:sldId id="263"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890" autoAdjust="0"/>
    <p:restoredTop sz="84035" autoAdjust="0"/>
  </p:normalViewPr>
  <p:slideViewPr>
    <p:cSldViewPr>
      <p:cViewPr>
        <p:scale>
          <a:sx n="100" d="100"/>
          <a:sy n="100" d="100"/>
        </p:scale>
        <p:origin x="-9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4970383E-28BA-4E99-8DA8-DEC74492F552}" type="datetimeFigureOut">
              <a:rPr lang="en-US"/>
              <a:pPr>
                <a:defRPr/>
              </a:pPr>
              <a:t>3/25/2014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A30D5277-90B9-4168-817C-41281956CFA9}" type="slidenum">
              <a:rPr lang="en-US"/>
              <a:pPr>
                <a:defRPr/>
              </a:pPr>
              <a:t>‹#›</a:t>
            </a:fld>
            <a:endParaRPr lang="en-US"/>
          </a:p>
        </p:txBody>
      </p:sp>
    </p:spTree>
    <p:extLst>
      <p:ext uri="{BB962C8B-B14F-4D97-AF65-F5344CB8AC3E}">
        <p14:creationId xmlns:p14="http://schemas.microsoft.com/office/powerpoint/2010/main" val="3520189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F8CD9C2C-236B-4BC6-80EC-B7258C96443E}" type="datetimeFigureOut">
              <a:rPr lang="en-US"/>
              <a:pPr>
                <a:defRPr/>
              </a:pPr>
              <a:t>3/25/2014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C5BB520-5443-4D52-87B2-D09445EBCDB7}" type="slidenum">
              <a:rPr lang="en-US"/>
              <a:pPr>
                <a:defRPr/>
              </a:pPr>
              <a:t>‹#›</a:t>
            </a:fld>
            <a:endParaRPr lang="en-US"/>
          </a:p>
        </p:txBody>
      </p:sp>
    </p:spTree>
    <p:extLst>
      <p:ext uri="{BB962C8B-B14F-4D97-AF65-F5344CB8AC3E}">
        <p14:creationId xmlns:p14="http://schemas.microsoft.com/office/powerpoint/2010/main" val="8139509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5FFEFB2-6EAF-4A5F-90B1-0BE8EAEBD87B}"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85000" lnSpcReduction="10000"/>
          </a:bodyPr>
          <a:lstStyle/>
          <a:p>
            <a:pPr>
              <a:defRPr/>
            </a:pPr>
            <a:r>
              <a:rPr lang="en-US" dirty="0" smtClean="0"/>
              <a:t>The Act makes a number of changes to Massachusetts foreclosure law.    </a:t>
            </a:r>
          </a:p>
          <a:p>
            <a:pPr>
              <a:defRPr/>
            </a:pPr>
            <a:r>
              <a:rPr lang="en-US" dirty="0" smtClean="0"/>
              <a:t>This presentation will focus on two major changes to Chapter 244 regarding foreclosure of mortgages and how they impact the rights of Massachusetts homeowners facing foreclosure.</a:t>
            </a:r>
          </a:p>
          <a:p>
            <a:pPr>
              <a:defRPr/>
            </a:pPr>
            <a:r>
              <a:rPr lang="en-US" dirty="0" smtClean="0"/>
              <a:t>It’s worth noting the amendment to section 14 because it is a significant part of the Act, however it is beyond the scope of this presentation.  That section, relates to </a:t>
            </a:r>
            <a:r>
              <a:rPr lang="en-US" sz="3000" dirty="0" smtClean="0"/>
              <a:t>Foreclosure by mortgagee who holds a note by virtue of an assignment and establishes new requirements for showing proper chain of title prior to foreclosure.</a:t>
            </a:r>
            <a:endParaRPr lang="en-US" dirty="0"/>
          </a:p>
        </p:txBody>
      </p:sp>
      <p:sp>
        <p:nvSpPr>
          <p:cNvPr id="4" name="Slide Number Placeholder 3"/>
          <p:cNvSpPr>
            <a:spLocks noGrp="1"/>
          </p:cNvSpPr>
          <p:nvPr>
            <p:ph type="sldNum" sz="quarter" idx="5"/>
          </p:nvPr>
        </p:nvSpPr>
        <p:spPr/>
        <p:txBody>
          <a:bodyPr/>
          <a:lstStyle/>
          <a:p>
            <a:pPr>
              <a:defRPr/>
            </a:pPr>
            <a:fld id="{1812A106-EB3A-4113-9631-12A51002ECBC}"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 #3 Negative amortization means that the monthly payment is less than the interest accruing on the loan.</a:t>
            </a:r>
          </a:p>
          <a:p>
            <a:r>
              <a:rPr lang="en-US" altLang="en-US" smtClean="0"/>
              <a:t>Factors 1, 2, 3, and 5 can typically be found from the original mortgage note.</a:t>
            </a:r>
          </a:p>
          <a:p>
            <a:r>
              <a:rPr lang="en-US" altLang="en-US" smtClean="0"/>
              <a:t>Factors 4, 6, 7 may require the loan underwriting summary.</a:t>
            </a:r>
          </a:p>
          <a:p>
            <a:r>
              <a:rPr lang="en-US" altLang="en-US" smtClean="0"/>
              <a:t>Some of these factors can also be found on a HUD-1 form if the homeowner has a copy.</a:t>
            </a:r>
          </a:p>
        </p:txBody>
      </p:sp>
      <p:sp>
        <p:nvSpPr>
          <p:cNvPr id="4" name="Slide Number Placeholder 3"/>
          <p:cNvSpPr>
            <a:spLocks noGrp="1"/>
          </p:cNvSpPr>
          <p:nvPr>
            <p:ph type="sldNum" sz="quarter" idx="5"/>
          </p:nvPr>
        </p:nvSpPr>
        <p:spPr/>
        <p:txBody>
          <a:bodyPr/>
          <a:lstStyle/>
          <a:p>
            <a:pPr>
              <a:defRPr/>
            </a:pPr>
            <a:fld id="{D1F7586B-6D6A-42DF-B44E-15A5B3202049}"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Good faith provision is a likely subject for forthcoming regulations from DOB.  However, the Act does indicate that an NPV analysis that is compliant with either HAMP, FDIC, or other recognized modification program will likely meet good faith standard.</a:t>
            </a:r>
          </a:p>
          <a:p>
            <a:endParaRPr lang="en-US" altLang="en-US" smtClean="0"/>
          </a:p>
          <a:p>
            <a:r>
              <a:rPr lang="en-US" altLang="en-US" smtClean="0"/>
              <a:t>It’s important to remember this section applies only to “Certain Mortgages.”</a:t>
            </a:r>
          </a:p>
        </p:txBody>
      </p:sp>
      <p:sp>
        <p:nvSpPr>
          <p:cNvPr id="4" name="Slide Number Placeholder 3"/>
          <p:cNvSpPr>
            <a:spLocks noGrp="1"/>
          </p:cNvSpPr>
          <p:nvPr>
            <p:ph type="sldNum" sz="quarter" idx="5"/>
          </p:nvPr>
        </p:nvSpPr>
        <p:spPr/>
        <p:txBody>
          <a:bodyPr/>
          <a:lstStyle/>
          <a:p>
            <a:pPr>
              <a:defRPr/>
            </a:pPr>
            <a:fld id="{2396B7F2-3C5C-4145-A60A-AC23F85FB6C1}"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It’s position of the AGO that this requires a loan modification.</a:t>
            </a:r>
          </a:p>
          <a:p>
            <a:endParaRPr lang="en-US" altLang="en-US" smtClean="0"/>
          </a:p>
          <a:p>
            <a:r>
              <a:rPr lang="en-US" altLang="en-US" smtClean="0"/>
              <a:t>DOB agrees – “Lenders cannot foreclose on a homeowner if modifying a certain mortgage loan will cost the lender less than foreclosure will cost the lender.”</a:t>
            </a:r>
          </a:p>
          <a:p>
            <a:r>
              <a:rPr lang="en-US" altLang="en-US" smtClean="0"/>
              <a:t>(From DOB website, http://www.mass.gov/ocabr/business/banking-services/preventing-foreclosure/npv-analysis.html)</a:t>
            </a:r>
          </a:p>
          <a:p>
            <a:r>
              <a:rPr lang="en-US" altLang="en-US" smtClean="0"/>
              <a:t> </a:t>
            </a:r>
          </a:p>
        </p:txBody>
      </p:sp>
      <p:sp>
        <p:nvSpPr>
          <p:cNvPr id="4" name="Slide Number Placeholder 3"/>
          <p:cNvSpPr>
            <a:spLocks noGrp="1"/>
          </p:cNvSpPr>
          <p:nvPr>
            <p:ph type="sldNum" sz="quarter" idx="5"/>
          </p:nvPr>
        </p:nvSpPr>
        <p:spPr/>
        <p:txBody>
          <a:bodyPr/>
          <a:lstStyle/>
          <a:p>
            <a:pPr>
              <a:defRPr/>
            </a:pPr>
            <a:fld id="{14FA0074-64EC-4160-B1D2-93BB976C384B}"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#1 – This means that subordination agreements should no longer hold up the loan modification process.</a:t>
            </a:r>
          </a:p>
        </p:txBody>
      </p:sp>
      <p:sp>
        <p:nvSpPr>
          <p:cNvPr id="4" name="Slide Number Placeholder 3"/>
          <p:cNvSpPr>
            <a:spLocks noGrp="1"/>
          </p:cNvSpPr>
          <p:nvPr>
            <p:ph type="sldNum" sz="quarter" idx="5"/>
          </p:nvPr>
        </p:nvSpPr>
        <p:spPr/>
        <p:txBody>
          <a:bodyPr/>
          <a:lstStyle/>
          <a:p>
            <a:pPr>
              <a:defRPr/>
            </a:pPr>
            <a:fld id="{8B910279-1E5D-4522-85E1-540D30C86A7A}"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304801"/>
            <a:ext cx="4953000" cy="2590799"/>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505200" y="3886200"/>
            <a:ext cx="50292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42932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4"/>
          <p:cNvSpPr>
            <a:spLocks noGrp="1"/>
          </p:cNvSpPr>
          <p:nvPr>
            <p:ph type="dt" sz="half" idx="10"/>
          </p:nvPr>
        </p:nvSpPr>
        <p:spPr/>
        <p:txBody>
          <a:bodyPr/>
          <a:lstStyle>
            <a:lvl1pPr>
              <a:defRPr/>
            </a:lvl1pPr>
          </a:lstStyle>
          <a:p>
            <a:pPr>
              <a:defRPr/>
            </a:pPr>
            <a:fld id="{1BFD103F-9ADF-48CC-A4E1-AEA1990A9EF1}" type="datetime1">
              <a:rPr lang="en-US"/>
              <a:pPr>
                <a:defRPr/>
              </a:pPr>
              <a:t>3/25/2014</a:t>
            </a:fld>
            <a:endParaRPr lang="en-US"/>
          </a:p>
        </p:txBody>
      </p:sp>
      <p:sp>
        <p:nvSpPr>
          <p:cNvPr id="5" name="Slide Number Placeholder 8"/>
          <p:cNvSpPr>
            <a:spLocks noGrp="1"/>
          </p:cNvSpPr>
          <p:nvPr>
            <p:ph type="sldNum" sz="quarter" idx="11"/>
          </p:nvPr>
        </p:nvSpPr>
        <p:spPr/>
        <p:txBody>
          <a:bodyPr/>
          <a:lstStyle>
            <a:lvl1pPr>
              <a:defRPr/>
            </a:lvl1pPr>
          </a:lstStyle>
          <a:p>
            <a:pPr>
              <a:defRPr/>
            </a:pPr>
            <a:fld id="{85888748-870F-42F9-82F7-B9E8E33B87ED}" type="slidenum">
              <a:rPr lang="en-US"/>
              <a:pPr>
                <a:defRPr/>
              </a:pPr>
              <a:t>‹#›</a:t>
            </a:fld>
            <a:endParaRPr lang="en-US"/>
          </a:p>
        </p:txBody>
      </p:sp>
      <p:sp>
        <p:nvSpPr>
          <p:cNvPr id="6"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3333736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4"/>
          <p:cNvSpPr>
            <a:spLocks noGrp="1"/>
          </p:cNvSpPr>
          <p:nvPr>
            <p:ph type="dt" sz="half" idx="10"/>
          </p:nvPr>
        </p:nvSpPr>
        <p:spPr/>
        <p:txBody>
          <a:bodyPr/>
          <a:lstStyle>
            <a:lvl1pPr>
              <a:defRPr/>
            </a:lvl1pPr>
          </a:lstStyle>
          <a:p>
            <a:pPr>
              <a:defRPr/>
            </a:pPr>
            <a:fld id="{4FA21F9D-8646-42B0-A526-F9BEFE4206E6}" type="datetime1">
              <a:rPr lang="en-US"/>
              <a:pPr>
                <a:defRPr/>
              </a:pPr>
              <a:t>3/25/2014</a:t>
            </a:fld>
            <a:endParaRPr lang="en-US"/>
          </a:p>
        </p:txBody>
      </p:sp>
      <p:sp>
        <p:nvSpPr>
          <p:cNvPr id="5" name="Slide Number Placeholder 8"/>
          <p:cNvSpPr>
            <a:spLocks noGrp="1"/>
          </p:cNvSpPr>
          <p:nvPr>
            <p:ph type="sldNum" sz="quarter" idx="11"/>
          </p:nvPr>
        </p:nvSpPr>
        <p:spPr/>
        <p:txBody>
          <a:bodyPr/>
          <a:lstStyle>
            <a:lvl1pPr>
              <a:defRPr/>
            </a:lvl1pPr>
          </a:lstStyle>
          <a:p>
            <a:pPr>
              <a:defRPr/>
            </a:pPr>
            <a:fld id="{E23E68B7-673D-4ED1-874B-205A4A9763F4}" type="slidenum">
              <a:rPr lang="en-US"/>
              <a:pPr>
                <a:defRPr/>
              </a:pPr>
              <a:t>‹#›</a:t>
            </a:fld>
            <a:endParaRPr lang="en-US"/>
          </a:p>
        </p:txBody>
      </p:sp>
      <p:sp>
        <p:nvSpPr>
          <p:cNvPr id="6"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366300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201851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6FA8FE08-1FDF-440D-9081-3CC56DA4204F}" type="datetime1">
              <a:rPr lang="en-US"/>
              <a:pPr>
                <a:defRPr/>
              </a:pPr>
              <a:t>3/25/2014</a:t>
            </a:fld>
            <a:endParaRPr lang="en-US"/>
          </a:p>
        </p:txBody>
      </p:sp>
      <p:sp>
        <p:nvSpPr>
          <p:cNvPr id="5" name="Slide Number Placeholder 11"/>
          <p:cNvSpPr>
            <a:spLocks noGrp="1"/>
          </p:cNvSpPr>
          <p:nvPr>
            <p:ph type="sldNum" sz="quarter" idx="11"/>
          </p:nvPr>
        </p:nvSpPr>
        <p:spPr/>
        <p:txBody>
          <a:bodyPr/>
          <a:lstStyle>
            <a:lvl1pPr>
              <a:defRPr/>
            </a:lvl1pPr>
          </a:lstStyle>
          <a:p>
            <a:pPr>
              <a:defRPr/>
            </a:pPr>
            <a:fld id="{D3C8C2F3-55E5-4D7F-9279-C7BB49514660}" type="slidenum">
              <a:rPr lang="en-US"/>
              <a:pPr>
                <a:defRPr/>
              </a:pPr>
              <a:t>‹#›</a:t>
            </a:fld>
            <a:endParaRPr lang="en-US"/>
          </a:p>
        </p:txBody>
      </p:sp>
      <p:sp>
        <p:nvSpPr>
          <p:cNvPr id="6"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279078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B484F5BC-87D1-4654-BEED-BA0C95868D5F}" type="datetime1">
              <a:rPr lang="en-US"/>
              <a:pPr>
                <a:defRPr/>
              </a:pPr>
              <a:t>3/25/2014</a:t>
            </a:fld>
            <a:endParaRPr lang="en-US"/>
          </a:p>
        </p:txBody>
      </p:sp>
      <p:sp>
        <p:nvSpPr>
          <p:cNvPr id="6" name="Slide Number Placeholder 12"/>
          <p:cNvSpPr>
            <a:spLocks noGrp="1"/>
          </p:cNvSpPr>
          <p:nvPr>
            <p:ph type="sldNum" sz="quarter" idx="11"/>
          </p:nvPr>
        </p:nvSpPr>
        <p:spPr/>
        <p:txBody>
          <a:bodyPr/>
          <a:lstStyle>
            <a:lvl1pPr>
              <a:defRPr/>
            </a:lvl1pPr>
          </a:lstStyle>
          <a:p>
            <a:pPr>
              <a:defRPr/>
            </a:pPr>
            <a:fld id="{FF78C135-48CC-40B3-B7C2-260993FC7405}" type="slidenum">
              <a:rPr lang="en-US"/>
              <a:pPr>
                <a:defRPr/>
              </a:pPr>
              <a:t>‹#›</a:t>
            </a:fld>
            <a:endParaRPr lang="en-US"/>
          </a:p>
        </p:txBody>
      </p:sp>
      <p:sp>
        <p:nvSpPr>
          <p:cNvPr id="7"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312975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7"/>
          <p:cNvSpPr>
            <a:spLocks noGrp="1"/>
          </p:cNvSpPr>
          <p:nvPr>
            <p:ph type="dt" sz="half" idx="10"/>
          </p:nvPr>
        </p:nvSpPr>
        <p:spPr/>
        <p:txBody>
          <a:bodyPr/>
          <a:lstStyle>
            <a:lvl1pPr>
              <a:defRPr/>
            </a:lvl1pPr>
          </a:lstStyle>
          <a:p>
            <a:pPr>
              <a:defRPr/>
            </a:pPr>
            <a:fld id="{DD55CA68-D4D8-4B12-8CEB-A36EDC11C4D5}" type="datetime1">
              <a:rPr lang="en-US"/>
              <a:pPr>
                <a:defRPr/>
              </a:pPr>
              <a:t>3/25/2014</a:t>
            </a:fld>
            <a:endParaRPr lang="en-US"/>
          </a:p>
        </p:txBody>
      </p:sp>
      <p:sp>
        <p:nvSpPr>
          <p:cNvPr id="8" name="Slide Number Placeholder 11"/>
          <p:cNvSpPr>
            <a:spLocks noGrp="1"/>
          </p:cNvSpPr>
          <p:nvPr>
            <p:ph type="sldNum" sz="quarter" idx="11"/>
          </p:nvPr>
        </p:nvSpPr>
        <p:spPr/>
        <p:txBody>
          <a:bodyPr/>
          <a:lstStyle>
            <a:lvl1pPr>
              <a:defRPr/>
            </a:lvl1pPr>
          </a:lstStyle>
          <a:p>
            <a:pPr>
              <a:defRPr/>
            </a:pPr>
            <a:fld id="{D82DADF5-FFA5-46BA-9588-F32560B6DECF}" type="slidenum">
              <a:rPr lang="en-US"/>
              <a:pPr>
                <a:defRPr/>
              </a:pPr>
              <a:t>‹#›</a:t>
            </a:fld>
            <a:endParaRPr lang="en-US"/>
          </a:p>
        </p:txBody>
      </p:sp>
      <p:sp>
        <p:nvSpPr>
          <p:cNvPr id="9"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336588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8"/>
          <p:cNvSpPr>
            <a:spLocks noGrp="1"/>
          </p:cNvSpPr>
          <p:nvPr>
            <p:ph type="dt" sz="half" idx="10"/>
          </p:nvPr>
        </p:nvSpPr>
        <p:spPr/>
        <p:txBody>
          <a:bodyPr/>
          <a:lstStyle>
            <a:lvl1pPr>
              <a:defRPr/>
            </a:lvl1pPr>
          </a:lstStyle>
          <a:p>
            <a:pPr>
              <a:defRPr/>
            </a:pPr>
            <a:fld id="{347E3E33-1F30-493B-A6F3-26F347A6ABA5}" type="datetime1">
              <a:rPr lang="en-US"/>
              <a:pPr>
                <a:defRPr/>
              </a:pPr>
              <a:t>3/25/2014</a:t>
            </a:fld>
            <a:endParaRPr lang="en-US"/>
          </a:p>
        </p:txBody>
      </p:sp>
      <p:sp>
        <p:nvSpPr>
          <p:cNvPr id="4" name="Slide Number Placeholder 10"/>
          <p:cNvSpPr>
            <a:spLocks noGrp="1"/>
          </p:cNvSpPr>
          <p:nvPr>
            <p:ph type="sldNum" sz="quarter" idx="11"/>
          </p:nvPr>
        </p:nvSpPr>
        <p:spPr/>
        <p:txBody>
          <a:bodyPr/>
          <a:lstStyle>
            <a:lvl1pPr>
              <a:defRPr/>
            </a:lvl1pPr>
          </a:lstStyle>
          <a:p>
            <a:pPr>
              <a:defRPr/>
            </a:pPr>
            <a:fld id="{61DB7234-8CF6-4FA3-B2B5-1CD12748B4E5}" type="slidenum">
              <a:rPr lang="en-US"/>
              <a:pPr>
                <a:defRPr/>
              </a:pPr>
              <a:t>‹#›</a:t>
            </a:fld>
            <a:endParaRPr lang="en-US"/>
          </a:p>
        </p:txBody>
      </p:sp>
      <p:sp>
        <p:nvSpPr>
          <p:cNvPr id="5"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601698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7"/>
          <p:cNvSpPr>
            <a:spLocks noGrp="1"/>
          </p:cNvSpPr>
          <p:nvPr>
            <p:ph type="dt" sz="half" idx="10"/>
          </p:nvPr>
        </p:nvSpPr>
        <p:spPr/>
        <p:txBody>
          <a:bodyPr/>
          <a:lstStyle>
            <a:lvl1pPr>
              <a:defRPr/>
            </a:lvl1pPr>
          </a:lstStyle>
          <a:p>
            <a:pPr>
              <a:defRPr/>
            </a:pPr>
            <a:fld id="{7A0B26AC-753D-4134-AFB9-C6EF3F7E47D6}" type="datetime1">
              <a:rPr lang="en-US"/>
              <a:pPr>
                <a:defRPr/>
              </a:pPr>
              <a:t>3/25/2014</a:t>
            </a:fld>
            <a:endParaRPr lang="en-US"/>
          </a:p>
        </p:txBody>
      </p:sp>
      <p:sp>
        <p:nvSpPr>
          <p:cNvPr id="3" name="Slide Number Placeholder 9"/>
          <p:cNvSpPr>
            <a:spLocks noGrp="1"/>
          </p:cNvSpPr>
          <p:nvPr>
            <p:ph type="sldNum" sz="quarter" idx="11"/>
          </p:nvPr>
        </p:nvSpPr>
        <p:spPr/>
        <p:txBody>
          <a:bodyPr/>
          <a:lstStyle>
            <a:lvl1pPr>
              <a:defRPr/>
            </a:lvl1pPr>
          </a:lstStyle>
          <a:p>
            <a:pPr>
              <a:defRPr/>
            </a:pPr>
            <a:fld id="{E1B109E6-BE06-4D62-B9F7-7EB98365EA66}" type="slidenum">
              <a:rPr lang="en-US"/>
              <a:pPr>
                <a:defRPr/>
              </a:pPr>
              <a:t>‹#›</a:t>
            </a:fld>
            <a:endParaRPr lang="en-US"/>
          </a:p>
        </p:txBody>
      </p:sp>
      <p:sp>
        <p:nvSpPr>
          <p:cNvPr id="4"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364820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5"/>
          <p:cNvSpPr>
            <a:spLocks noGrp="1"/>
          </p:cNvSpPr>
          <p:nvPr>
            <p:ph type="dt" sz="half" idx="10"/>
          </p:nvPr>
        </p:nvSpPr>
        <p:spPr/>
        <p:txBody>
          <a:bodyPr/>
          <a:lstStyle>
            <a:lvl1pPr>
              <a:defRPr/>
            </a:lvl1pPr>
          </a:lstStyle>
          <a:p>
            <a:pPr>
              <a:defRPr/>
            </a:pPr>
            <a:fld id="{FD559CDE-A672-47B1-99CA-C70446192186}" type="datetime1">
              <a:rPr lang="en-US"/>
              <a:pPr>
                <a:defRPr/>
              </a:pPr>
              <a:t>3/25/2014</a:t>
            </a:fld>
            <a:endParaRPr lang="en-US"/>
          </a:p>
        </p:txBody>
      </p:sp>
      <p:sp>
        <p:nvSpPr>
          <p:cNvPr id="6" name="Slide Number Placeholder 9"/>
          <p:cNvSpPr>
            <a:spLocks noGrp="1"/>
          </p:cNvSpPr>
          <p:nvPr>
            <p:ph type="sldNum" sz="quarter" idx="11"/>
          </p:nvPr>
        </p:nvSpPr>
        <p:spPr/>
        <p:txBody>
          <a:bodyPr/>
          <a:lstStyle>
            <a:lvl1pPr>
              <a:defRPr/>
            </a:lvl1pPr>
          </a:lstStyle>
          <a:p>
            <a:pPr>
              <a:defRPr/>
            </a:pPr>
            <a:fld id="{0F80A9F9-447A-4401-8678-3FDFE03A789A}" type="slidenum">
              <a:rPr lang="en-US"/>
              <a:pPr>
                <a:defRPr/>
              </a:pPr>
              <a:t>‹#›</a:t>
            </a:fld>
            <a:endParaRPr lang="en-US"/>
          </a:p>
        </p:txBody>
      </p:sp>
      <p:sp>
        <p:nvSpPr>
          <p:cNvPr id="7"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418645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5"/>
          <p:cNvSpPr>
            <a:spLocks noGrp="1"/>
          </p:cNvSpPr>
          <p:nvPr>
            <p:ph type="dt" sz="half" idx="10"/>
          </p:nvPr>
        </p:nvSpPr>
        <p:spPr/>
        <p:txBody>
          <a:bodyPr/>
          <a:lstStyle>
            <a:lvl1pPr>
              <a:defRPr/>
            </a:lvl1pPr>
          </a:lstStyle>
          <a:p>
            <a:pPr>
              <a:defRPr/>
            </a:pPr>
            <a:fld id="{CD890A57-D27E-4A5C-89F4-4E677749DF67}" type="datetime1">
              <a:rPr lang="en-US"/>
              <a:pPr>
                <a:defRPr/>
              </a:pPr>
              <a:t>3/25/2014</a:t>
            </a:fld>
            <a:endParaRPr lang="en-US"/>
          </a:p>
        </p:txBody>
      </p:sp>
      <p:sp>
        <p:nvSpPr>
          <p:cNvPr id="6" name="Slide Number Placeholder 9"/>
          <p:cNvSpPr>
            <a:spLocks noGrp="1"/>
          </p:cNvSpPr>
          <p:nvPr>
            <p:ph type="sldNum" sz="quarter" idx="11"/>
          </p:nvPr>
        </p:nvSpPr>
        <p:spPr/>
        <p:txBody>
          <a:bodyPr/>
          <a:lstStyle>
            <a:lvl1pPr>
              <a:defRPr/>
            </a:lvl1pPr>
          </a:lstStyle>
          <a:p>
            <a:pPr>
              <a:defRPr/>
            </a:pPr>
            <a:fld id="{23F524B4-6E1B-4752-94E9-D20138B411C4}" type="slidenum">
              <a:rPr lang="en-US"/>
              <a:pPr>
                <a:defRPr/>
              </a:pPr>
              <a:t>‹#›</a:t>
            </a:fld>
            <a:endParaRPr lang="en-US"/>
          </a:p>
        </p:txBody>
      </p:sp>
      <p:sp>
        <p:nvSpPr>
          <p:cNvPr id="7" name="Footer Placeholder 4"/>
          <p:cNvSpPr>
            <a:spLocks noGrp="1"/>
          </p:cNvSpPr>
          <p:nvPr>
            <p:ph type="ftr" sz="quarter" idx="12"/>
          </p:nvPr>
        </p:nvSpPr>
        <p:spPr>
          <a:xfrm>
            <a:off x="2743200" y="6477000"/>
            <a:ext cx="3657600" cy="244475"/>
          </a:xfrm>
        </p:spPr>
        <p:txBody>
          <a:bodyPr/>
          <a:lstStyle>
            <a:lvl1pPr algn="ctr">
              <a:defRPr sz="1200">
                <a:solidFill>
                  <a:schemeClr val="bg1">
                    <a:lumMod val="85000"/>
                  </a:schemeClr>
                </a:solidFill>
              </a:defRPr>
            </a:lvl1pPr>
          </a:lstStyle>
          <a:p>
            <a:pPr>
              <a:defRPr/>
            </a:pPr>
            <a:endParaRPr lang="en-US"/>
          </a:p>
        </p:txBody>
      </p:sp>
    </p:spTree>
    <p:extLst>
      <p:ext uri="{BB962C8B-B14F-4D97-AF65-F5344CB8AC3E}">
        <p14:creationId xmlns:p14="http://schemas.microsoft.com/office/powerpoint/2010/main" val="224504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752600" y="7620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6BB1956-E979-4712-ACEA-D8D195BD5BDE}" type="datetime1">
              <a:rPr lang="en-US"/>
              <a:pPr>
                <a:defRPr/>
              </a:pPr>
              <a:t>3/25/2014</a:t>
            </a:fld>
            <a:endParaRPr lang="en-US"/>
          </a:p>
        </p:txBody>
      </p:sp>
      <p:sp>
        <p:nvSpPr>
          <p:cNvPr id="5" name="Footer Placeholder 4"/>
          <p:cNvSpPr>
            <a:spLocks noGrp="1"/>
          </p:cNvSpPr>
          <p:nvPr>
            <p:ph type="ftr" sz="quarter" idx="3"/>
          </p:nvPr>
        </p:nvSpPr>
        <p:spPr>
          <a:xfrm>
            <a:off x="2971800" y="6356350"/>
            <a:ext cx="3200400"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290B7AB-7949-4DFE-ABB3-1F91E144F9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hf hdr="0" ftr="0" dt="0"/>
  <p:txStyles>
    <p:titleStyle>
      <a:lvl1pPr algn="ctr" rtl="0" eaLnBrk="0" fontAlgn="base" hangingPunct="0">
        <a:spcBef>
          <a:spcPct val="0"/>
        </a:spcBef>
        <a:spcAft>
          <a:spcPct val="0"/>
        </a:spcAft>
        <a:defRPr sz="4400" kern="1200">
          <a:solidFill>
            <a:srgbClr val="D9D9D9"/>
          </a:solidFill>
          <a:latin typeface="+mj-lt"/>
          <a:ea typeface="+mj-ea"/>
          <a:cs typeface="+mj-cs"/>
        </a:defRPr>
      </a:lvl1pPr>
      <a:lvl2pPr algn="ctr" rtl="0" eaLnBrk="0" fontAlgn="base" hangingPunct="0">
        <a:spcBef>
          <a:spcPct val="0"/>
        </a:spcBef>
        <a:spcAft>
          <a:spcPct val="0"/>
        </a:spcAft>
        <a:defRPr sz="4400">
          <a:solidFill>
            <a:srgbClr val="D9D9D9"/>
          </a:solidFill>
          <a:latin typeface="Calibri" pitchFamily="34" charset="0"/>
        </a:defRPr>
      </a:lvl2pPr>
      <a:lvl3pPr algn="ctr" rtl="0" eaLnBrk="0" fontAlgn="base" hangingPunct="0">
        <a:spcBef>
          <a:spcPct val="0"/>
        </a:spcBef>
        <a:spcAft>
          <a:spcPct val="0"/>
        </a:spcAft>
        <a:defRPr sz="4400">
          <a:solidFill>
            <a:srgbClr val="D9D9D9"/>
          </a:solidFill>
          <a:latin typeface="Calibri" pitchFamily="34" charset="0"/>
        </a:defRPr>
      </a:lvl3pPr>
      <a:lvl4pPr algn="ctr" rtl="0" eaLnBrk="0" fontAlgn="base" hangingPunct="0">
        <a:spcBef>
          <a:spcPct val="0"/>
        </a:spcBef>
        <a:spcAft>
          <a:spcPct val="0"/>
        </a:spcAft>
        <a:defRPr sz="4400">
          <a:solidFill>
            <a:srgbClr val="D9D9D9"/>
          </a:solidFill>
          <a:latin typeface="Calibri" pitchFamily="34" charset="0"/>
        </a:defRPr>
      </a:lvl4pPr>
      <a:lvl5pPr algn="ctr" rtl="0" eaLnBrk="0" fontAlgn="base" hangingPunct="0">
        <a:spcBef>
          <a:spcPct val="0"/>
        </a:spcBef>
        <a:spcAft>
          <a:spcPct val="0"/>
        </a:spcAft>
        <a:defRPr sz="4400">
          <a:solidFill>
            <a:srgbClr val="D9D9D9"/>
          </a:solidFill>
          <a:latin typeface="Calibri" pitchFamily="34" charset="0"/>
        </a:defRPr>
      </a:lvl5pPr>
      <a:lvl6pPr marL="457200" algn="ctr" rtl="0" fontAlgn="base">
        <a:spcBef>
          <a:spcPct val="0"/>
        </a:spcBef>
        <a:spcAft>
          <a:spcPct val="0"/>
        </a:spcAft>
        <a:defRPr sz="4400">
          <a:solidFill>
            <a:srgbClr val="D9D9D9"/>
          </a:solidFill>
          <a:latin typeface="Calibri" pitchFamily="34" charset="0"/>
        </a:defRPr>
      </a:lvl6pPr>
      <a:lvl7pPr marL="914400" algn="ctr" rtl="0" fontAlgn="base">
        <a:spcBef>
          <a:spcPct val="0"/>
        </a:spcBef>
        <a:spcAft>
          <a:spcPct val="0"/>
        </a:spcAft>
        <a:defRPr sz="4400">
          <a:solidFill>
            <a:srgbClr val="D9D9D9"/>
          </a:solidFill>
          <a:latin typeface="Calibri" pitchFamily="34" charset="0"/>
        </a:defRPr>
      </a:lvl7pPr>
      <a:lvl8pPr marL="1371600" algn="ctr" rtl="0" fontAlgn="base">
        <a:spcBef>
          <a:spcPct val="0"/>
        </a:spcBef>
        <a:spcAft>
          <a:spcPct val="0"/>
        </a:spcAft>
        <a:defRPr sz="4400">
          <a:solidFill>
            <a:srgbClr val="D9D9D9"/>
          </a:solidFill>
          <a:latin typeface="Calibri" pitchFamily="34" charset="0"/>
        </a:defRPr>
      </a:lvl8pPr>
      <a:lvl9pPr marL="1828800" algn="ctr" rtl="0" fontAlgn="base">
        <a:spcBef>
          <a:spcPct val="0"/>
        </a:spcBef>
        <a:spcAft>
          <a:spcPct val="0"/>
        </a:spcAft>
        <a:defRPr sz="4400">
          <a:solidFill>
            <a:srgbClr val="D9D9D9"/>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D9D9D9"/>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D9D9D9"/>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D9D9D9"/>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D9D9D9"/>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D9D9D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352800" y="574675"/>
            <a:ext cx="5638800" cy="3276600"/>
          </a:xfrm>
        </p:spPr>
        <p:txBody>
          <a:bodyPr/>
          <a:lstStyle/>
          <a:p>
            <a:pPr algn="l" eaLnBrk="1" hangingPunct="1">
              <a:tabLst>
                <a:tab pos="966788" algn="l"/>
              </a:tabLst>
            </a:pPr>
            <a:r>
              <a:rPr lang="en-US" altLang="en-US" sz="3600" b="1" dirty="0" smtClean="0">
                <a:solidFill>
                  <a:schemeClr val="bg1"/>
                </a:solidFill>
              </a:rPr>
              <a:t>Practical Guidance on 35B Loan Modification Reviews</a:t>
            </a:r>
          </a:p>
        </p:txBody>
      </p:sp>
      <p:sp>
        <p:nvSpPr>
          <p:cNvPr id="7" name="Footer Placeholder 3"/>
          <p:cNvSpPr>
            <a:spLocks noGrp="1"/>
          </p:cNvSpPr>
          <p:nvPr>
            <p:ph type="ftr" sz="quarter" idx="4294967295"/>
          </p:nvPr>
        </p:nvSpPr>
        <p:spPr>
          <a:xfrm>
            <a:off x="0" y="6400800"/>
            <a:ext cx="9144000" cy="304800"/>
          </a:xfrm>
        </p:spPr>
        <p:txBody>
          <a:bodyPr/>
          <a:lstStyle/>
          <a:p>
            <a:pPr>
              <a:defRPr/>
            </a:pPr>
            <a:r>
              <a:rPr lang="en-US" dirty="0" smtClean="0"/>
              <a:t>©2014 Office of Massachusetts Attorney General Martha Coakley</a:t>
            </a:r>
            <a:endParaRPr lang="en-US" dirty="0"/>
          </a:p>
        </p:txBody>
      </p:sp>
      <p:sp>
        <p:nvSpPr>
          <p:cNvPr id="13316" name="TextBox 4"/>
          <p:cNvSpPr txBox="1">
            <a:spLocks noChangeArrowheads="1"/>
          </p:cNvSpPr>
          <p:nvPr/>
        </p:nvSpPr>
        <p:spPr bwMode="auto">
          <a:xfrm>
            <a:off x="3276600" y="3851275"/>
            <a:ext cx="510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rgbClr val="D9D9D9"/>
                </a:solidFill>
                <a:latin typeface="Calibri" pitchFamily="34" charset="0"/>
              </a:defRPr>
            </a:lvl1pPr>
            <a:lvl2pPr marL="742950" indent="-285750" eaLnBrk="0" hangingPunct="0">
              <a:spcBef>
                <a:spcPct val="20000"/>
              </a:spcBef>
              <a:buFont typeface="Arial" charset="0"/>
              <a:buChar char="–"/>
              <a:defRPr sz="2800">
                <a:solidFill>
                  <a:srgbClr val="D9D9D9"/>
                </a:solidFill>
                <a:latin typeface="Calibri" pitchFamily="34" charset="0"/>
              </a:defRPr>
            </a:lvl2pPr>
            <a:lvl3pPr marL="1143000" indent="-228600" eaLnBrk="0" hangingPunct="0">
              <a:spcBef>
                <a:spcPct val="20000"/>
              </a:spcBef>
              <a:buFont typeface="Arial" charset="0"/>
              <a:buChar char="•"/>
              <a:defRPr sz="2400">
                <a:solidFill>
                  <a:srgbClr val="D9D9D9"/>
                </a:solidFill>
                <a:latin typeface="Calibri" pitchFamily="34" charset="0"/>
              </a:defRPr>
            </a:lvl3pPr>
            <a:lvl4pPr marL="1600200" indent="-228600" eaLnBrk="0" hangingPunct="0">
              <a:spcBef>
                <a:spcPct val="20000"/>
              </a:spcBef>
              <a:buFont typeface="Arial" charset="0"/>
              <a:buChar char="–"/>
              <a:defRPr sz="2000">
                <a:solidFill>
                  <a:srgbClr val="D9D9D9"/>
                </a:solidFill>
                <a:latin typeface="Calibri" pitchFamily="34" charset="0"/>
              </a:defRPr>
            </a:lvl4pPr>
            <a:lvl5pPr marL="2057400" indent="-228600" eaLnBrk="0" hangingPunct="0">
              <a:spcBef>
                <a:spcPct val="20000"/>
              </a:spcBef>
              <a:buFont typeface="Arial" charset="0"/>
              <a:buChar char="»"/>
              <a:defRPr sz="2000">
                <a:solidFill>
                  <a:srgbClr val="D9D9D9"/>
                </a:solidFill>
                <a:latin typeface="Calibri" pitchFamily="34" charset="0"/>
              </a:defRPr>
            </a:lvl5pPr>
            <a:lvl6pPr marL="2514600"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marL="2971800"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marL="3429000"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marL="3886200"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eaLnBrk="1" hangingPunct="1">
              <a:spcBef>
                <a:spcPct val="0"/>
              </a:spcBef>
              <a:buFontTx/>
              <a:buNone/>
            </a:pPr>
            <a:r>
              <a:rPr lang="en-US" altLang="en-US" sz="2000" i="1">
                <a:solidFill>
                  <a:schemeClr val="bg1"/>
                </a:solidFill>
                <a:latin typeface="Arial" charset="0"/>
              </a:rPr>
              <a:t>Bill Allen, Deputy Director</a:t>
            </a:r>
          </a:p>
          <a:p>
            <a:pPr eaLnBrk="1" hangingPunct="1">
              <a:spcBef>
                <a:spcPct val="0"/>
              </a:spcBef>
              <a:buFontTx/>
              <a:buNone/>
            </a:pPr>
            <a:r>
              <a:rPr lang="en-US" altLang="en-US" sz="2000" i="1">
                <a:solidFill>
                  <a:schemeClr val="bg1"/>
                </a:solidFill>
                <a:latin typeface="Arial" charset="0"/>
              </a:rPr>
              <a:t>HomeCorps Loan Modification Initiative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altLang="en-US" sz="3200" dirty="0" smtClean="0">
                <a:solidFill>
                  <a:schemeClr val="bg1"/>
                </a:solidFill>
              </a:rPr>
              <a:t>35B Loan Modification Timeline</a:t>
            </a:r>
            <a:br>
              <a:rPr lang="en-US" altLang="en-US" sz="3200" dirty="0" smtClean="0">
                <a:solidFill>
                  <a:schemeClr val="bg1"/>
                </a:solidFill>
              </a:rPr>
            </a:br>
            <a:r>
              <a:rPr lang="en-US" altLang="en-US" sz="3200" b="1" dirty="0" smtClean="0">
                <a:solidFill>
                  <a:schemeClr val="bg1"/>
                </a:solidFill>
              </a:rPr>
              <a:t>§35B(c)</a:t>
            </a:r>
            <a:endParaRPr lang="en-US" sz="3200" dirty="0"/>
          </a:p>
        </p:txBody>
      </p:sp>
      <p:sp>
        <p:nvSpPr>
          <p:cNvPr id="6" name="Rectangle 5"/>
          <p:cNvSpPr/>
          <p:nvPr/>
        </p:nvSpPr>
        <p:spPr>
          <a:xfrm>
            <a:off x="971551" y="3814765"/>
            <a:ext cx="15240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r"/>
            <a:r>
              <a:rPr lang="en-US" dirty="0" smtClean="0"/>
              <a:t>30</a:t>
            </a:r>
            <a:endParaRPr lang="en-US" dirty="0"/>
          </a:p>
        </p:txBody>
      </p:sp>
      <p:grpSp>
        <p:nvGrpSpPr>
          <p:cNvPr id="3" name="Group 2"/>
          <p:cNvGrpSpPr/>
          <p:nvPr/>
        </p:nvGrpSpPr>
        <p:grpSpPr>
          <a:xfrm>
            <a:off x="685800" y="1695448"/>
            <a:ext cx="3855443" cy="2119318"/>
            <a:chOff x="685800" y="1695448"/>
            <a:chExt cx="3855443" cy="2119318"/>
          </a:xfrm>
        </p:grpSpPr>
        <p:sp>
          <p:nvSpPr>
            <p:cNvPr id="7" name="Right Brace 6"/>
            <p:cNvSpPr/>
            <p:nvPr/>
          </p:nvSpPr>
          <p:spPr>
            <a:xfrm rot="16200000">
              <a:off x="1435893" y="2764632"/>
              <a:ext cx="652467" cy="1447802"/>
            </a:xfrm>
            <a:prstGeom prst="rightBrace">
              <a:avLst>
                <a:gd name="adj1" fmla="val 8333"/>
                <a:gd name="adj2" fmla="val 51904"/>
              </a:avLst>
            </a:prstGeom>
            <a:ln>
              <a:solidFill>
                <a:schemeClr val="bg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8" name="Rounded Rectangle 7"/>
            <p:cNvSpPr/>
            <p:nvPr/>
          </p:nvSpPr>
          <p:spPr>
            <a:xfrm>
              <a:off x="685800" y="1695448"/>
              <a:ext cx="3855443" cy="144780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Borrower must return the Notice of Election with a </a:t>
              </a:r>
              <a:r>
                <a:rPr lang="en-US" u="sng" dirty="0" smtClean="0"/>
                <a:t>complete</a:t>
              </a:r>
              <a:r>
                <a:rPr lang="en-US" dirty="0" smtClean="0"/>
                <a:t> RMA or all documents required by 209 CMR 56.06(2) within 30 calendar days from when the notice was </a:t>
              </a:r>
              <a:r>
                <a:rPr lang="en-US" u="sng" dirty="0" smtClean="0"/>
                <a:t>sent</a:t>
              </a:r>
              <a:endParaRPr lang="en-US" u="sng" dirty="0"/>
            </a:p>
          </p:txBody>
        </p:sp>
      </p:grpSp>
      <p:sp>
        <p:nvSpPr>
          <p:cNvPr id="11" name="Rectangle 10"/>
          <p:cNvSpPr/>
          <p:nvPr/>
        </p:nvSpPr>
        <p:spPr>
          <a:xfrm>
            <a:off x="2505076" y="3814766"/>
            <a:ext cx="15240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r"/>
            <a:r>
              <a:rPr lang="en-US" dirty="0" smtClean="0"/>
              <a:t>60</a:t>
            </a:r>
            <a:endParaRPr lang="en-US" dirty="0"/>
          </a:p>
        </p:txBody>
      </p:sp>
      <p:sp>
        <p:nvSpPr>
          <p:cNvPr id="12" name="Rectangle 11"/>
          <p:cNvSpPr/>
          <p:nvPr/>
        </p:nvSpPr>
        <p:spPr>
          <a:xfrm>
            <a:off x="4029076" y="3814766"/>
            <a:ext cx="15240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r"/>
            <a:r>
              <a:rPr lang="en-US" dirty="0" smtClean="0"/>
              <a:t>90</a:t>
            </a:r>
            <a:endParaRPr lang="en-US" dirty="0"/>
          </a:p>
        </p:txBody>
      </p:sp>
      <p:sp>
        <p:nvSpPr>
          <p:cNvPr id="13" name="Rectangle 12"/>
          <p:cNvSpPr/>
          <p:nvPr/>
        </p:nvSpPr>
        <p:spPr>
          <a:xfrm>
            <a:off x="5543551" y="3814766"/>
            <a:ext cx="15240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r"/>
            <a:r>
              <a:rPr lang="en-US" dirty="0" smtClean="0"/>
              <a:t>120</a:t>
            </a:r>
            <a:endParaRPr lang="en-US" dirty="0"/>
          </a:p>
        </p:txBody>
      </p:sp>
      <p:sp>
        <p:nvSpPr>
          <p:cNvPr id="14" name="Rectangle 13"/>
          <p:cNvSpPr/>
          <p:nvPr/>
        </p:nvSpPr>
        <p:spPr>
          <a:xfrm>
            <a:off x="7067551" y="3814766"/>
            <a:ext cx="15240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r"/>
            <a:r>
              <a:rPr lang="en-US" dirty="0" smtClean="0"/>
              <a:t>150</a:t>
            </a:r>
            <a:endParaRPr lang="en-US" dirty="0"/>
          </a:p>
        </p:txBody>
      </p:sp>
      <p:grpSp>
        <p:nvGrpSpPr>
          <p:cNvPr id="4" name="Group 3"/>
          <p:cNvGrpSpPr/>
          <p:nvPr/>
        </p:nvGrpSpPr>
        <p:grpSpPr>
          <a:xfrm>
            <a:off x="685798" y="4127149"/>
            <a:ext cx="3124200" cy="2233433"/>
            <a:chOff x="685798" y="4127149"/>
            <a:chExt cx="3124200" cy="2233433"/>
          </a:xfrm>
        </p:grpSpPr>
        <p:sp>
          <p:nvSpPr>
            <p:cNvPr id="15" name="Right Brace 14"/>
            <p:cNvSpPr/>
            <p:nvPr/>
          </p:nvSpPr>
          <p:spPr>
            <a:xfrm rot="5400000">
              <a:off x="2418093" y="4405665"/>
              <a:ext cx="1014233" cy="457201"/>
            </a:xfrm>
            <a:prstGeom prst="rightBrace">
              <a:avLst>
                <a:gd name="adj1" fmla="val 8333"/>
                <a:gd name="adj2" fmla="val 53987"/>
              </a:avLst>
            </a:prstGeom>
            <a:ln>
              <a:solidFill>
                <a:schemeClr val="bg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16" name="Rounded Rectangle 15"/>
            <p:cNvSpPr/>
            <p:nvPr/>
          </p:nvSpPr>
          <p:spPr>
            <a:xfrm>
              <a:off x="685798" y="5141382"/>
              <a:ext cx="3124200" cy="12192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Send a missing items letter within 5 business days of </a:t>
              </a:r>
              <a:r>
                <a:rPr lang="en-US" u="sng" dirty="0" smtClean="0"/>
                <a:t>receipt</a:t>
              </a:r>
              <a:r>
                <a:rPr lang="en-US" dirty="0" smtClean="0"/>
                <a:t> of the Notice of election</a:t>
              </a:r>
              <a:endParaRPr lang="en-US" dirty="0"/>
            </a:p>
          </p:txBody>
        </p:sp>
      </p:grpSp>
      <p:sp>
        <p:nvSpPr>
          <p:cNvPr id="20" name="Line Callout 2 19"/>
          <p:cNvSpPr/>
          <p:nvPr/>
        </p:nvSpPr>
        <p:spPr>
          <a:xfrm>
            <a:off x="611782" y="4574825"/>
            <a:ext cx="2065776" cy="381000"/>
          </a:xfrm>
          <a:prstGeom prst="borderCallout2">
            <a:avLst>
              <a:gd name="adj1" fmla="val 521"/>
              <a:gd name="adj2" fmla="val 5007"/>
              <a:gd name="adj3" fmla="val -125177"/>
              <a:gd name="adj4" fmla="val 17225"/>
              <a:gd name="adj5" fmla="val -125691"/>
              <a:gd name="adj6" fmla="val 17123"/>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35B Notice is </a:t>
            </a:r>
            <a:r>
              <a:rPr lang="en-US" u="sng" dirty="0" smtClean="0"/>
              <a:t>sent</a:t>
            </a:r>
            <a:endParaRPr lang="en-US" u="sng" dirty="0"/>
          </a:p>
        </p:txBody>
      </p:sp>
      <p:sp>
        <p:nvSpPr>
          <p:cNvPr id="22" name="Rectangle 21"/>
          <p:cNvSpPr/>
          <p:nvPr/>
        </p:nvSpPr>
        <p:spPr>
          <a:xfrm rot="16200000">
            <a:off x="-834934" y="2640550"/>
            <a:ext cx="2348434" cy="3048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Borrower</a:t>
            </a:r>
            <a:endParaRPr lang="en-US" dirty="0"/>
          </a:p>
        </p:txBody>
      </p:sp>
      <p:sp>
        <p:nvSpPr>
          <p:cNvPr id="23" name="Rectangle 22"/>
          <p:cNvSpPr/>
          <p:nvPr/>
        </p:nvSpPr>
        <p:spPr>
          <a:xfrm rot="16200000">
            <a:off x="-834934" y="4988982"/>
            <a:ext cx="2348434" cy="3048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Creditor</a:t>
            </a:r>
            <a:endParaRPr lang="en-US" dirty="0"/>
          </a:p>
        </p:txBody>
      </p:sp>
      <p:grpSp>
        <p:nvGrpSpPr>
          <p:cNvPr id="5" name="Group 4"/>
          <p:cNvGrpSpPr/>
          <p:nvPr/>
        </p:nvGrpSpPr>
        <p:grpSpPr>
          <a:xfrm>
            <a:off x="2706134" y="4136675"/>
            <a:ext cx="5257798" cy="2223907"/>
            <a:chOff x="2706134" y="4136675"/>
            <a:chExt cx="5257798" cy="2223907"/>
          </a:xfrm>
        </p:grpSpPr>
        <p:sp>
          <p:nvSpPr>
            <p:cNvPr id="24" name="Right Brace 23"/>
            <p:cNvSpPr/>
            <p:nvPr/>
          </p:nvSpPr>
          <p:spPr>
            <a:xfrm rot="5400000">
              <a:off x="3402873" y="3439936"/>
              <a:ext cx="435326" cy="1828804"/>
            </a:xfrm>
            <a:prstGeom prst="rightBrace">
              <a:avLst>
                <a:gd name="adj1" fmla="val 8333"/>
                <a:gd name="adj2" fmla="val 23258"/>
              </a:avLst>
            </a:prstGeom>
            <a:ln>
              <a:solidFill>
                <a:schemeClr val="bg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25" name="Rounded Rectangle 24"/>
            <p:cNvSpPr/>
            <p:nvPr/>
          </p:nvSpPr>
          <p:spPr>
            <a:xfrm>
              <a:off x="3962400" y="4572000"/>
              <a:ext cx="4001532" cy="178858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Issue an “assessment” within 30 calendar days from </a:t>
              </a:r>
              <a:r>
                <a:rPr lang="en-US" u="sng" dirty="0" smtClean="0"/>
                <a:t>receipt</a:t>
              </a:r>
              <a:r>
                <a:rPr lang="en-US" dirty="0" smtClean="0"/>
                <a:t> of the Notice of Election, including: verified financials, NPV analysis, and either a  modification offer or a denial</a:t>
              </a:r>
              <a:endParaRPr lang="en-US" dirty="0"/>
            </a:p>
          </p:txBody>
        </p:sp>
      </p:grpSp>
      <p:grpSp>
        <p:nvGrpSpPr>
          <p:cNvPr id="9" name="Group 8"/>
          <p:cNvGrpSpPr/>
          <p:nvPr/>
        </p:nvGrpSpPr>
        <p:grpSpPr>
          <a:xfrm>
            <a:off x="4541760" y="2438398"/>
            <a:ext cx="4068841" cy="1376368"/>
            <a:chOff x="4541760" y="2438398"/>
            <a:chExt cx="4068841" cy="1376368"/>
          </a:xfrm>
        </p:grpSpPr>
        <p:sp>
          <p:nvSpPr>
            <p:cNvPr id="26" name="Rounded Rectangle 25"/>
            <p:cNvSpPr/>
            <p:nvPr/>
          </p:nvSpPr>
          <p:spPr>
            <a:xfrm>
              <a:off x="4724401" y="2438398"/>
              <a:ext cx="3886200" cy="7239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u="sng" dirty="0" smtClean="0"/>
                <a:t>If approved: </a:t>
              </a:r>
              <a:r>
                <a:rPr lang="en-US" dirty="0"/>
                <a:t> </a:t>
              </a:r>
              <a:r>
                <a:rPr lang="en-US" dirty="0" smtClean="0"/>
                <a:t> Borrower may submit a counter-offer within 30 calendar days</a:t>
              </a:r>
            </a:p>
          </p:txBody>
        </p:sp>
        <p:sp>
          <p:nvSpPr>
            <p:cNvPr id="27" name="Right Brace 26"/>
            <p:cNvSpPr/>
            <p:nvPr/>
          </p:nvSpPr>
          <p:spPr>
            <a:xfrm rot="16200000">
              <a:off x="4939427" y="2764632"/>
              <a:ext cx="652467" cy="1447802"/>
            </a:xfrm>
            <a:prstGeom prst="rightBrace">
              <a:avLst>
                <a:gd name="adj1" fmla="val 8333"/>
                <a:gd name="adj2" fmla="val 51904"/>
              </a:avLst>
            </a:prstGeom>
            <a:ln>
              <a:solidFill>
                <a:schemeClr val="bg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grpSp>
      <p:sp>
        <p:nvSpPr>
          <p:cNvPr id="28" name="Rectangle 27"/>
          <p:cNvSpPr/>
          <p:nvPr/>
        </p:nvSpPr>
        <p:spPr>
          <a:xfrm rot="16200000">
            <a:off x="6529899" y="3814766"/>
            <a:ext cx="4696867" cy="3048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t>Process should be complete by day 150</a:t>
            </a:r>
            <a:endParaRPr lang="en-US" dirty="0"/>
          </a:p>
        </p:txBody>
      </p:sp>
    </p:spTree>
    <p:extLst>
      <p:ext uri="{BB962C8B-B14F-4D97-AF65-F5344CB8AC3E}">
        <p14:creationId xmlns:p14="http://schemas.microsoft.com/office/powerpoint/2010/main" val="324886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6934200" cy="838200"/>
          </a:xfrm>
        </p:spPr>
        <p:txBody>
          <a:bodyPr/>
          <a:lstStyle/>
          <a:p>
            <a:pPr algn="r"/>
            <a:r>
              <a:rPr lang="en-US" altLang="en-US" sz="3200" dirty="0" smtClean="0">
                <a:solidFill>
                  <a:schemeClr val="bg1"/>
                </a:solidFill>
              </a:rPr>
              <a:t>Tips for working with the 35B timeline</a:t>
            </a:r>
            <a:endParaRPr lang="en-US" dirty="0"/>
          </a:p>
        </p:txBody>
      </p:sp>
      <p:sp>
        <p:nvSpPr>
          <p:cNvPr id="3" name="Content Placeholder 2"/>
          <p:cNvSpPr>
            <a:spLocks noGrp="1"/>
          </p:cNvSpPr>
          <p:nvPr>
            <p:ph idx="1"/>
          </p:nvPr>
        </p:nvSpPr>
        <p:spPr>
          <a:xfrm>
            <a:off x="457200" y="1600201"/>
            <a:ext cx="8229600" cy="4495800"/>
          </a:xfrm>
        </p:spPr>
        <p:txBody>
          <a:bodyPr/>
          <a:lstStyle/>
          <a:p>
            <a:r>
              <a:rPr lang="en-US" sz="2000" dirty="0" smtClean="0"/>
              <a:t>Don’t wait to submit the Notice of Election if you’re missing a supporting document—the 30 day deadline is essential</a:t>
            </a:r>
          </a:p>
          <a:p>
            <a:r>
              <a:rPr lang="en-US" sz="2000" dirty="0" smtClean="0"/>
              <a:t>The initial application may often be completed in a rush—try to anticipate what the creditor will ask for in the 5-day MIL</a:t>
            </a:r>
          </a:p>
          <a:p>
            <a:r>
              <a:rPr lang="en-US" sz="2000" dirty="0" smtClean="0"/>
              <a:t>If you return the Notice of Election and RMA through a provided FedEx envelope make sure you have the tracking number, if there’s no tracking number send it back via certified mail—the date </a:t>
            </a:r>
            <a:r>
              <a:rPr lang="en-US" sz="2000" u="sng" dirty="0" smtClean="0"/>
              <a:t>received</a:t>
            </a:r>
            <a:r>
              <a:rPr lang="en-US" sz="2000" dirty="0" smtClean="0"/>
              <a:t> by the creditor determines the 30 day deadline for the assessment</a:t>
            </a:r>
          </a:p>
          <a:p>
            <a:r>
              <a:rPr lang="en-US" sz="2000" dirty="0" smtClean="0"/>
              <a:t>As soon as a SPOC is assigned request confirmation of receipt, confirm the homeowner’s 150 day right to cure has been preserved, and if the SPOC is not familiar with the accelerated 35B timeline—make them aware of it!  </a:t>
            </a:r>
          </a:p>
        </p:txBody>
      </p:sp>
      <p:sp>
        <p:nvSpPr>
          <p:cNvPr id="4"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dirty="0">
                <a:latin typeface="Arial" charset="0"/>
              </a:rPr>
              <a:t>©2014 Office of Massachusetts Attorney General Martha Coakley</a:t>
            </a:r>
          </a:p>
        </p:txBody>
      </p:sp>
    </p:spTree>
    <p:extLst>
      <p:ext uri="{BB962C8B-B14F-4D97-AF65-F5344CB8AC3E}">
        <p14:creationId xmlns:p14="http://schemas.microsoft.com/office/powerpoint/2010/main" val="270553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altLang="en-US" sz="3200" dirty="0" smtClean="0">
                <a:solidFill>
                  <a:schemeClr val="bg1"/>
                </a:solidFill>
              </a:rPr>
              <a:t>Other Issues you may encounter</a:t>
            </a:r>
            <a:endParaRPr lang="en-US" sz="3200" dirty="0">
              <a:solidFill>
                <a:schemeClr val="bg1"/>
              </a:solidFill>
            </a:endParaRPr>
          </a:p>
        </p:txBody>
      </p:sp>
      <p:sp>
        <p:nvSpPr>
          <p:cNvPr id="3" name="Content Placeholder 2"/>
          <p:cNvSpPr>
            <a:spLocks noGrp="1"/>
          </p:cNvSpPr>
          <p:nvPr>
            <p:ph idx="1"/>
          </p:nvPr>
        </p:nvSpPr>
        <p:spPr/>
        <p:txBody>
          <a:bodyPr/>
          <a:lstStyle/>
          <a:p>
            <a:r>
              <a:rPr lang="en-US" sz="2000" dirty="0" smtClean="0"/>
              <a:t>What </a:t>
            </a:r>
            <a:r>
              <a:rPr lang="en-US" sz="2000" dirty="0"/>
              <a:t>if an application is already in process when the borrower receives </a:t>
            </a:r>
            <a:r>
              <a:rPr lang="en-US" sz="2000" dirty="0" smtClean="0"/>
              <a:t>the 35B </a:t>
            </a:r>
            <a:r>
              <a:rPr lang="en-US" sz="2000" dirty="0"/>
              <a:t>notice</a:t>
            </a:r>
            <a:r>
              <a:rPr lang="en-US" sz="2000" dirty="0" smtClean="0"/>
              <a:t>?</a:t>
            </a:r>
          </a:p>
          <a:p>
            <a:pPr lvl="1"/>
            <a:r>
              <a:rPr lang="en-US" sz="1600" dirty="0" smtClean="0"/>
              <a:t>You’ll need to consider the borrower's situation on a case-by-case basis, and let the borrower make the decision of whether or not to submit a new application.  They should consider that if the Notice of Election is not returned with a statement of financials or RMA, the right to modify and the 150 day right to cure will be lost.</a:t>
            </a:r>
          </a:p>
          <a:p>
            <a:pPr lvl="1"/>
            <a:endParaRPr lang="en-US" sz="1600" dirty="0" smtClean="0"/>
          </a:p>
          <a:p>
            <a:r>
              <a:rPr lang="en-US" sz="2000" dirty="0" smtClean="0"/>
              <a:t>What if the 35B Notice is dated many days prior to the homeowner receiving it?   Doesn’t that cut unfairly into the borrower’s 30 day time to complete the application and return the Notice of Election?</a:t>
            </a:r>
          </a:p>
          <a:p>
            <a:pPr lvl="1"/>
            <a:r>
              <a:rPr lang="en-US" sz="1600" dirty="0" smtClean="0"/>
              <a:t>Yes it does!  Bring the issue to the attention of servicer and the Attorney General’s Office. Many servicers use document vendors that have been known to delay the release of their letters.  This is an issue we are aware of and would like to be apprised of any examples you may encounter.   Also, we don’t recommend relying on a verbal extension of the deadline—get it in writing or get the application in within 30 days! </a:t>
            </a:r>
          </a:p>
          <a:p>
            <a:pPr lvl="1"/>
            <a:endParaRPr lang="en-US" sz="1600" dirty="0"/>
          </a:p>
          <a:p>
            <a:pPr lvl="1"/>
            <a:endParaRPr lang="en-US" sz="1600" dirty="0"/>
          </a:p>
        </p:txBody>
      </p:sp>
      <p:sp>
        <p:nvSpPr>
          <p:cNvPr id="4"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dirty="0">
                <a:latin typeface="Arial" charset="0"/>
              </a:rPr>
              <a:t>©2014 Office of Massachusetts Attorney General Martha Coakley</a:t>
            </a:r>
          </a:p>
        </p:txBody>
      </p:sp>
    </p:spTree>
    <p:extLst>
      <p:ext uri="{BB962C8B-B14F-4D97-AF65-F5344CB8AC3E}">
        <p14:creationId xmlns:p14="http://schemas.microsoft.com/office/powerpoint/2010/main" val="166121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057400" y="0"/>
            <a:ext cx="6858000" cy="1219200"/>
          </a:xfrm>
        </p:spPr>
        <p:txBody>
          <a:bodyPr/>
          <a:lstStyle/>
          <a:p>
            <a:pPr algn="r" eaLnBrk="1" hangingPunct="1"/>
            <a:r>
              <a:rPr lang="en-US" altLang="en-US" sz="3600" dirty="0" smtClean="0">
                <a:solidFill>
                  <a:schemeClr val="bg1"/>
                </a:solidFill>
              </a:rPr>
              <a:t>Tracking Violations of Ch. 244 s. 35B</a:t>
            </a:r>
          </a:p>
        </p:txBody>
      </p:sp>
      <p:sp>
        <p:nvSpPr>
          <p:cNvPr id="9219" name="Content Placeholder 2"/>
          <p:cNvSpPr>
            <a:spLocks noGrp="1"/>
          </p:cNvSpPr>
          <p:nvPr>
            <p:ph idx="1"/>
          </p:nvPr>
        </p:nvSpPr>
        <p:spPr>
          <a:xfrm>
            <a:off x="609600" y="1524000"/>
            <a:ext cx="8153400" cy="4572000"/>
          </a:xfrm>
        </p:spPr>
        <p:txBody>
          <a:bodyPr rtlCol="0">
            <a:normAutofit lnSpcReduction="10000"/>
          </a:bodyPr>
          <a:lstStyle/>
          <a:p>
            <a:pPr marL="0" indent="0" eaLnBrk="1" fontAlgn="auto" hangingPunct="1">
              <a:spcAft>
                <a:spcPts val="0"/>
              </a:spcAft>
              <a:buNone/>
              <a:defRPr/>
            </a:pPr>
            <a:r>
              <a:rPr lang="en-US" sz="2400" dirty="0" smtClean="0">
                <a:solidFill>
                  <a:schemeClr val="bg1"/>
                </a:solidFill>
              </a:rPr>
              <a:t>Did the Creditor…</a:t>
            </a:r>
          </a:p>
          <a:p>
            <a:pPr marL="457200" indent="-457200" eaLnBrk="1" fontAlgn="auto" hangingPunct="1">
              <a:spcAft>
                <a:spcPts val="0"/>
              </a:spcAft>
              <a:buAutoNum type="arabicPeriod"/>
              <a:defRPr/>
            </a:pPr>
            <a:r>
              <a:rPr lang="en-US" sz="2400" dirty="0" smtClean="0">
                <a:solidFill>
                  <a:schemeClr val="bg1"/>
                </a:solidFill>
              </a:rPr>
              <a:t>Send the 5 Day Letter?</a:t>
            </a:r>
          </a:p>
          <a:p>
            <a:pPr marL="457200" indent="-457200" eaLnBrk="1" fontAlgn="auto" hangingPunct="1">
              <a:spcAft>
                <a:spcPts val="0"/>
              </a:spcAft>
              <a:buAutoNum type="arabicPeriod"/>
              <a:defRPr/>
            </a:pPr>
            <a:r>
              <a:rPr lang="en-US" sz="2400" dirty="0" smtClean="0">
                <a:solidFill>
                  <a:schemeClr val="bg1"/>
                </a:solidFill>
              </a:rPr>
              <a:t>Issue the “assessment” within 30 days of receiving the Notice of Election?</a:t>
            </a:r>
          </a:p>
          <a:p>
            <a:pPr marL="457200" indent="-457200" eaLnBrk="1" fontAlgn="auto" hangingPunct="1">
              <a:spcAft>
                <a:spcPts val="0"/>
              </a:spcAft>
              <a:buAutoNum type="arabicPeriod"/>
              <a:defRPr/>
            </a:pPr>
            <a:r>
              <a:rPr lang="en-US" sz="2400" dirty="0" smtClean="0">
                <a:solidFill>
                  <a:schemeClr val="bg1"/>
                </a:solidFill>
              </a:rPr>
              <a:t>Offer an NPV positive modification where one was available or proposed via a counter-offer?</a:t>
            </a:r>
          </a:p>
          <a:p>
            <a:pPr marL="457200" indent="-457200" eaLnBrk="1" fontAlgn="auto" hangingPunct="1">
              <a:spcAft>
                <a:spcPts val="0"/>
              </a:spcAft>
              <a:buAutoNum type="arabicPeriod"/>
              <a:defRPr/>
            </a:pPr>
            <a:r>
              <a:rPr lang="en-US" sz="2400" dirty="0" smtClean="0">
                <a:solidFill>
                  <a:schemeClr val="bg1"/>
                </a:solidFill>
              </a:rPr>
              <a:t>Investigate any alleged errors in the Creditor’s assessment?</a:t>
            </a:r>
          </a:p>
          <a:p>
            <a:pPr marL="457200" indent="-457200" eaLnBrk="1" fontAlgn="auto" hangingPunct="1">
              <a:spcAft>
                <a:spcPts val="0"/>
              </a:spcAft>
              <a:buAutoNum type="arabicPeriod"/>
              <a:defRPr/>
            </a:pPr>
            <a:r>
              <a:rPr lang="en-US" sz="2400" dirty="0" smtClean="0">
                <a:solidFill>
                  <a:schemeClr val="bg1"/>
                </a:solidFill>
              </a:rPr>
              <a:t>Provide Access to the Creditor’s </a:t>
            </a:r>
            <a:r>
              <a:rPr lang="en-US" sz="2400" dirty="0" err="1" smtClean="0">
                <a:solidFill>
                  <a:schemeClr val="bg1"/>
                </a:solidFill>
              </a:rPr>
              <a:t>Represenative</a:t>
            </a:r>
            <a:r>
              <a:rPr lang="en-US" sz="2400" dirty="0" smtClean="0">
                <a:solidFill>
                  <a:schemeClr val="bg1"/>
                </a:solidFill>
              </a:rPr>
              <a:t>?</a:t>
            </a:r>
          </a:p>
          <a:p>
            <a:pPr marL="457200" indent="-457200" eaLnBrk="1" fontAlgn="auto" hangingPunct="1">
              <a:spcAft>
                <a:spcPts val="0"/>
              </a:spcAft>
              <a:buAutoNum type="arabicPeriod"/>
              <a:defRPr/>
            </a:pPr>
            <a:r>
              <a:rPr lang="en-US" sz="2400" dirty="0" smtClean="0">
                <a:solidFill>
                  <a:schemeClr val="bg1"/>
                </a:solidFill>
              </a:rPr>
              <a:t>Respond to a counter offer within 30 days?</a:t>
            </a:r>
          </a:p>
          <a:p>
            <a:pPr marL="457200" indent="-457200" eaLnBrk="1" fontAlgn="auto" hangingPunct="1">
              <a:spcAft>
                <a:spcPts val="0"/>
              </a:spcAft>
              <a:buAutoNum type="arabicPeriod"/>
              <a:defRPr/>
            </a:pPr>
            <a:r>
              <a:rPr lang="en-US" sz="2400" dirty="0" smtClean="0">
                <a:solidFill>
                  <a:schemeClr val="bg1"/>
                </a:solidFill>
              </a:rPr>
              <a:t>Complete the 35B review process before publishing a notice of sale?</a:t>
            </a:r>
          </a:p>
          <a:p>
            <a:pPr marL="457200" indent="-457200" eaLnBrk="1" fontAlgn="auto" hangingPunct="1">
              <a:spcAft>
                <a:spcPts val="0"/>
              </a:spcAft>
              <a:buAutoNum type="arabicPeriod"/>
              <a:defRPr/>
            </a:pPr>
            <a:endParaRPr lang="en-US" sz="2400" dirty="0" smtClean="0">
              <a:solidFill>
                <a:schemeClr val="bg1">
                  <a:lumMod val="85000"/>
                </a:schemeClr>
              </a:solidFill>
            </a:endParaRPr>
          </a:p>
          <a:p>
            <a:pPr marL="0" indent="0" eaLnBrk="1" fontAlgn="auto" hangingPunct="1">
              <a:spcAft>
                <a:spcPts val="0"/>
              </a:spcAft>
              <a:buNone/>
              <a:defRPr/>
            </a:pPr>
            <a:endParaRPr lang="en-US" sz="2400" dirty="0" smtClean="0">
              <a:solidFill>
                <a:schemeClr val="bg1">
                  <a:lumMod val="85000"/>
                </a:schemeClr>
              </a:solidFill>
            </a:endParaRPr>
          </a:p>
          <a:p>
            <a:pPr eaLnBrk="1" fontAlgn="auto" hangingPunct="1">
              <a:spcAft>
                <a:spcPts val="0"/>
              </a:spcAft>
              <a:buFont typeface="Arial" pitchFamily="34" charset="0"/>
              <a:buChar char="•"/>
              <a:defRPr/>
            </a:pPr>
            <a:endParaRPr lang="en-US" sz="2400" dirty="0" smtClean="0">
              <a:solidFill>
                <a:schemeClr val="bg1">
                  <a:lumMod val="85000"/>
                </a:schemeClr>
              </a:solidFill>
            </a:endParaRPr>
          </a:p>
        </p:txBody>
      </p:sp>
      <p:sp>
        <p:nvSpPr>
          <p:cNvPr id="23556"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a:latin typeface="Arial" charset="0"/>
              </a:rPr>
              <a:t>©2014 Office of Massachusetts Attorney General Martha Coakley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eaLnBrk="1" hangingPunct="1"/>
            <a:r>
              <a:rPr lang="en-US" altLang="en-US" sz="3200" dirty="0" smtClean="0">
                <a:solidFill>
                  <a:schemeClr val="bg1"/>
                </a:solidFill>
              </a:rPr>
              <a:t>Presentation Overview</a:t>
            </a:r>
          </a:p>
        </p:txBody>
      </p:sp>
      <p:sp>
        <p:nvSpPr>
          <p:cNvPr id="14339" name="Content Placeholder 2"/>
          <p:cNvSpPr>
            <a:spLocks noGrp="1"/>
          </p:cNvSpPr>
          <p:nvPr>
            <p:ph idx="1"/>
          </p:nvPr>
        </p:nvSpPr>
        <p:spPr/>
        <p:txBody>
          <a:bodyPr/>
          <a:lstStyle/>
          <a:p>
            <a:pPr eaLnBrk="1" hangingPunct="1"/>
            <a:r>
              <a:rPr lang="en-US" altLang="en-US" sz="2000" dirty="0" smtClean="0">
                <a:solidFill>
                  <a:schemeClr val="bg1"/>
                </a:solidFill>
              </a:rPr>
              <a:t>Overview of Chapter 244 s. 35B</a:t>
            </a:r>
          </a:p>
          <a:p>
            <a:pPr lvl="1" eaLnBrk="1" hangingPunct="1"/>
            <a:r>
              <a:rPr lang="en-US" altLang="en-US" sz="2000" dirty="0" smtClean="0">
                <a:solidFill>
                  <a:schemeClr val="bg1"/>
                </a:solidFill>
              </a:rPr>
              <a:t>“Certain Mortgages”</a:t>
            </a:r>
          </a:p>
          <a:p>
            <a:pPr lvl="1" eaLnBrk="1" hangingPunct="1"/>
            <a:r>
              <a:rPr lang="en-US" altLang="en-US" sz="2000" dirty="0" smtClean="0">
                <a:solidFill>
                  <a:schemeClr val="bg1"/>
                </a:solidFill>
              </a:rPr>
              <a:t>Protections for homeowners</a:t>
            </a:r>
          </a:p>
          <a:p>
            <a:pPr eaLnBrk="1" hangingPunct="1"/>
            <a:r>
              <a:rPr lang="en-US" altLang="en-US" sz="2000" dirty="0" smtClean="0">
                <a:solidFill>
                  <a:schemeClr val="bg1"/>
                </a:solidFill>
              </a:rPr>
              <a:t>Impact on the Application Process</a:t>
            </a:r>
          </a:p>
          <a:p>
            <a:pPr lvl="1" eaLnBrk="1" hangingPunct="1"/>
            <a:r>
              <a:rPr lang="en-US" altLang="en-US" sz="2000" dirty="0" smtClean="0">
                <a:solidFill>
                  <a:schemeClr val="bg1"/>
                </a:solidFill>
              </a:rPr>
              <a:t>Returning the Notice of Election</a:t>
            </a:r>
          </a:p>
          <a:p>
            <a:pPr lvl="1" eaLnBrk="1" hangingPunct="1"/>
            <a:r>
              <a:rPr lang="en-US" altLang="en-US" sz="2000" dirty="0" smtClean="0">
                <a:solidFill>
                  <a:schemeClr val="bg1"/>
                </a:solidFill>
              </a:rPr>
              <a:t>35B Application Timeline</a:t>
            </a:r>
          </a:p>
          <a:p>
            <a:pPr lvl="1" eaLnBrk="1" hangingPunct="1"/>
            <a:r>
              <a:rPr lang="en-US" altLang="en-US" sz="2000" dirty="0" smtClean="0">
                <a:solidFill>
                  <a:schemeClr val="bg1"/>
                </a:solidFill>
              </a:rPr>
              <a:t>SPOC Interactions &amp; Document Chasing</a:t>
            </a:r>
          </a:p>
          <a:p>
            <a:pPr eaLnBrk="1" hangingPunct="1"/>
            <a:r>
              <a:rPr lang="en-US" altLang="en-US" sz="2000" dirty="0" smtClean="0">
                <a:solidFill>
                  <a:schemeClr val="bg1"/>
                </a:solidFill>
              </a:rPr>
              <a:t>Evaluating a Servicer’s 35B Response</a:t>
            </a:r>
          </a:p>
          <a:p>
            <a:pPr lvl="1" eaLnBrk="1" hangingPunct="1"/>
            <a:r>
              <a:rPr lang="en-US" altLang="en-US" sz="2000" dirty="0" smtClean="0">
                <a:solidFill>
                  <a:schemeClr val="bg1"/>
                </a:solidFill>
              </a:rPr>
              <a:t>Acceptance &amp; Counter-Offers</a:t>
            </a:r>
          </a:p>
          <a:p>
            <a:pPr lvl="1" eaLnBrk="1" hangingPunct="1"/>
            <a:r>
              <a:rPr lang="en-US" altLang="en-US" sz="2000" dirty="0" smtClean="0">
                <a:solidFill>
                  <a:schemeClr val="bg1"/>
                </a:solidFill>
              </a:rPr>
              <a:t>Denials</a:t>
            </a:r>
          </a:p>
          <a:p>
            <a:pPr eaLnBrk="1" hangingPunct="1"/>
            <a:r>
              <a:rPr lang="en-US" altLang="en-US" sz="2000" dirty="0">
                <a:solidFill>
                  <a:schemeClr val="bg1"/>
                </a:solidFill>
              </a:rPr>
              <a:t>Tracking Violations of Chapter 244 s. 35B</a:t>
            </a:r>
          </a:p>
          <a:p>
            <a:pPr marL="0" indent="0" eaLnBrk="1" hangingPunct="1">
              <a:buNone/>
            </a:pPr>
            <a:endParaRPr lang="en-US" altLang="en-US" dirty="0" smtClean="0"/>
          </a:p>
          <a:p>
            <a:pPr eaLnBrk="1" hangingPunct="1"/>
            <a:endParaRPr lang="en-US" altLang="en-US" dirty="0" smtClean="0"/>
          </a:p>
        </p:txBody>
      </p:sp>
      <p:sp>
        <p:nvSpPr>
          <p:cNvPr id="4" name="Footer Placeholder 3"/>
          <p:cNvSpPr>
            <a:spLocks noGrp="1"/>
          </p:cNvSpPr>
          <p:nvPr>
            <p:ph type="ftr" sz="quarter" idx="10"/>
          </p:nvPr>
        </p:nvSpPr>
        <p:spPr>
          <a:xfrm>
            <a:off x="0" y="6400800"/>
            <a:ext cx="9144000" cy="304800"/>
          </a:xfrm>
        </p:spPr>
        <p:txBody>
          <a:bodyPr/>
          <a:lstStyle/>
          <a:p>
            <a:pPr>
              <a:defRPr/>
            </a:pPr>
            <a:r>
              <a:rPr lang="en-US" dirty="0" smtClean="0"/>
              <a:t>©2014 Office of Massachusetts Attorney General Martha Coakley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4339">
                                            <p:txEl>
                                              <p:pRg st="4" end="4"/>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433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339">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33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3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r" eaLnBrk="1" hangingPunct="1"/>
            <a:r>
              <a:rPr lang="en-US" altLang="en-US" sz="3200" dirty="0" smtClean="0">
                <a:solidFill>
                  <a:srgbClr val="FFFFFF"/>
                </a:solidFill>
              </a:rPr>
              <a:t>An Act Preventing Unlawful and </a:t>
            </a:r>
            <a:r>
              <a:rPr lang="en-US" altLang="en-US" sz="3200" dirty="0">
                <a:solidFill>
                  <a:srgbClr val="FFFFFF"/>
                </a:solidFill>
              </a:rPr>
              <a:t>U</a:t>
            </a:r>
            <a:r>
              <a:rPr lang="en-US" altLang="en-US" sz="3200" dirty="0" smtClean="0">
                <a:solidFill>
                  <a:srgbClr val="FFFFFF"/>
                </a:solidFill>
              </a:rPr>
              <a:t>nnecessary Foreclosures</a:t>
            </a:r>
            <a:endParaRPr lang="en-US" altLang="en-US" sz="3200" dirty="0" smtClean="0"/>
          </a:p>
        </p:txBody>
      </p:sp>
      <p:sp>
        <p:nvSpPr>
          <p:cNvPr id="5123" name="Content Placeholder 2"/>
          <p:cNvSpPr>
            <a:spLocks noGrp="1"/>
          </p:cNvSpPr>
          <p:nvPr>
            <p:ph idx="1"/>
          </p:nvPr>
        </p:nvSpPr>
        <p:spPr>
          <a:xfrm>
            <a:off x="381000" y="1905000"/>
            <a:ext cx="8610600" cy="4267200"/>
          </a:xfrm>
        </p:spPr>
        <p:txBody>
          <a:bodyPr rtlCol="0">
            <a:normAutofit fontScale="85000" lnSpcReduction="10000"/>
          </a:bodyPr>
          <a:lstStyle/>
          <a:p>
            <a:pPr marL="0" indent="0" eaLnBrk="1" fontAlgn="auto" hangingPunct="1">
              <a:spcAft>
                <a:spcPts val="0"/>
              </a:spcAft>
              <a:buFontTx/>
              <a:buNone/>
              <a:defRPr/>
            </a:pPr>
            <a:r>
              <a:rPr lang="en-US" sz="2800" dirty="0" smtClean="0">
                <a:solidFill>
                  <a:schemeClr val="bg1"/>
                </a:solidFill>
              </a:rPr>
              <a:t>Became law</a:t>
            </a:r>
            <a:r>
              <a:rPr lang="en-US" altLang="en-US" sz="2800" dirty="0">
                <a:solidFill>
                  <a:schemeClr val="bg1"/>
                </a:solidFill>
              </a:rPr>
              <a:t> </a:t>
            </a:r>
            <a:r>
              <a:rPr lang="en-US" altLang="en-US" sz="2800" dirty="0" smtClean="0">
                <a:solidFill>
                  <a:schemeClr val="bg1"/>
                </a:solidFill>
              </a:rPr>
              <a:t>Aug</a:t>
            </a:r>
            <a:r>
              <a:rPr lang="en-US" altLang="en-US" sz="2800" dirty="0">
                <a:solidFill>
                  <a:schemeClr val="bg1"/>
                </a:solidFill>
              </a:rPr>
              <a:t>. 3, </a:t>
            </a:r>
            <a:r>
              <a:rPr lang="en-US" altLang="en-US" sz="2800" dirty="0" smtClean="0">
                <a:solidFill>
                  <a:schemeClr val="bg1"/>
                </a:solidFill>
              </a:rPr>
              <a:t>2012, with most homeowner protections effective Nov. 1, 2012.</a:t>
            </a:r>
          </a:p>
          <a:p>
            <a:pPr marL="0" indent="0" eaLnBrk="1" fontAlgn="auto" hangingPunct="1">
              <a:spcAft>
                <a:spcPts val="0"/>
              </a:spcAft>
              <a:buFontTx/>
              <a:buNone/>
              <a:defRPr/>
            </a:pPr>
            <a:endParaRPr lang="en-US" sz="2800" dirty="0" smtClean="0">
              <a:solidFill>
                <a:srgbClr val="FFFFFF"/>
              </a:solidFill>
            </a:endParaRPr>
          </a:p>
          <a:p>
            <a:pPr marL="0" indent="0" eaLnBrk="1" fontAlgn="auto" hangingPunct="1">
              <a:spcAft>
                <a:spcPts val="0"/>
              </a:spcAft>
              <a:buFontTx/>
              <a:buNone/>
              <a:defRPr/>
            </a:pPr>
            <a:r>
              <a:rPr lang="en-US" sz="2800" dirty="0" smtClean="0">
                <a:solidFill>
                  <a:srgbClr val="FFFFFF"/>
                </a:solidFill>
              </a:rPr>
              <a:t>Amended M.G.L. c. 244  “Foreclosure &amp; Redemption of Mortgages:”</a:t>
            </a:r>
          </a:p>
          <a:p>
            <a:pPr lvl="1" eaLnBrk="1" fontAlgn="auto" hangingPunct="1">
              <a:spcAft>
                <a:spcPts val="0"/>
              </a:spcAft>
              <a:buFont typeface="Arial" pitchFamily="34" charset="0"/>
              <a:buChar char="–"/>
              <a:defRPr/>
            </a:pPr>
            <a:r>
              <a:rPr lang="en-US" sz="2400" dirty="0" smtClean="0">
                <a:solidFill>
                  <a:srgbClr val="FFFFFF"/>
                </a:solidFill>
              </a:rPr>
              <a:t>Added § 35B establishing significant protections for homeowners with </a:t>
            </a:r>
            <a:r>
              <a:rPr lang="en-US" sz="2400" b="1" u="sng" dirty="0" smtClean="0">
                <a:solidFill>
                  <a:srgbClr val="FFFFFF"/>
                </a:solidFill>
              </a:rPr>
              <a:t>“certain mortgages.”</a:t>
            </a:r>
          </a:p>
          <a:p>
            <a:pPr lvl="1" eaLnBrk="1" fontAlgn="auto" hangingPunct="1">
              <a:spcAft>
                <a:spcPts val="0"/>
              </a:spcAft>
              <a:buFont typeface="Arial" pitchFamily="34" charset="0"/>
              <a:buChar char="–"/>
              <a:defRPr/>
            </a:pPr>
            <a:r>
              <a:rPr lang="en-US" sz="2400" dirty="0" smtClean="0">
                <a:solidFill>
                  <a:srgbClr val="FFFFFF"/>
                </a:solidFill>
              </a:rPr>
              <a:t>Other changes included § 35C prohibiting specific conduct by creditors and § 14 regarding foreclosure notices and proof of chain of title.</a:t>
            </a:r>
          </a:p>
          <a:p>
            <a:pPr marL="457200" lvl="1" indent="0" eaLnBrk="1" fontAlgn="auto" hangingPunct="1">
              <a:spcAft>
                <a:spcPts val="0"/>
              </a:spcAft>
              <a:buNone/>
              <a:defRPr/>
            </a:pPr>
            <a:endParaRPr lang="en-US" sz="2400" dirty="0">
              <a:solidFill>
                <a:srgbClr val="FFFFFF"/>
              </a:solidFill>
            </a:endParaRPr>
          </a:p>
          <a:p>
            <a:pPr marL="57150" indent="0" eaLnBrk="1" fontAlgn="auto" hangingPunct="1">
              <a:spcAft>
                <a:spcPts val="0"/>
              </a:spcAft>
              <a:buNone/>
              <a:defRPr/>
            </a:pPr>
            <a:r>
              <a:rPr lang="en-US" sz="2800" dirty="0" smtClean="0">
                <a:solidFill>
                  <a:srgbClr val="FFFFFF"/>
                </a:solidFill>
              </a:rPr>
              <a:t>Division of Banks was given authority to create regulations, published at 209 CMR 56.00  </a:t>
            </a:r>
            <a:endParaRPr lang="en-US" sz="2800" dirty="0">
              <a:solidFill>
                <a:srgbClr val="FFFFFF"/>
              </a:solidFill>
            </a:endParaRPr>
          </a:p>
        </p:txBody>
      </p:sp>
      <p:sp>
        <p:nvSpPr>
          <p:cNvPr id="6" name="Footer Placeholder 3"/>
          <p:cNvSpPr>
            <a:spLocks noGrp="1"/>
          </p:cNvSpPr>
          <p:nvPr>
            <p:ph type="ftr" sz="quarter" idx="10"/>
          </p:nvPr>
        </p:nvSpPr>
        <p:spPr>
          <a:xfrm>
            <a:off x="0" y="6400800"/>
            <a:ext cx="9144000" cy="304800"/>
          </a:xfrm>
        </p:spPr>
        <p:txBody>
          <a:bodyPr/>
          <a:lstStyle/>
          <a:p>
            <a:pPr>
              <a:defRPr/>
            </a:pPr>
            <a:r>
              <a:rPr lang="en-US" dirty="0" smtClean="0"/>
              <a:t>©2014 Office of Massachusetts Attorney General Martha Coakley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rtlCol="0">
            <a:normAutofit fontScale="90000"/>
          </a:bodyPr>
          <a:lstStyle/>
          <a:p>
            <a:pPr algn="r" eaLnBrk="1" fontAlgn="auto" hangingPunct="1">
              <a:spcAft>
                <a:spcPts val="0"/>
              </a:spcAft>
              <a:defRPr/>
            </a:pPr>
            <a:r>
              <a:rPr lang="en-US" dirty="0" smtClean="0">
                <a:solidFill>
                  <a:schemeClr val="bg1"/>
                </a:solidFill>
              </a:rPr>
              <a:t>“Certain Mortgage”</a:t>
            </a:r>
            <a:r>
              <a:rPr lang="en-US" dirty="0" smtClean="0">
                <a:solidFill>
                  <a:schemeClr val="bg1">
                    <a:lumMod val="85000"/>
                  </a:schemeClr>
                </a:solidFill>
              </a:rPr>
              <a:t/>
            </a:r>
            <a:br>
              <a:rPr lang="en-US" dirty="0" smtClean="0">
                <a:solidFill>
                  <a:schemeClr val="bg1">
                    <a:lumMod val="85000"/>
                  </a:schemeClr>
                </a:solidFill>
              </a:rPr>
            </a:br>
            <a:r>
              <a:rPr lang="en-US" sz="2800" b="1" dirty="0" smtClean="0">
                <a:solidFill>
                  <a:schemeClr val="bg1"/>
                </a:solidFill>
              </a:rPr>
              <a:t>§35B(a)</a:t>
            </a:r>
          </a:p>
        </p:txBody>
      </p:sp>
      <p:sp>
        <p:nvSpPr>
          <p:cNvPr id="8195" name="Content Placeholder 2"/>
          <p:cNvSpPr>
            <a:spLocks noGrp="1"/>
          </p:cNvSpPr>
          <p:nvPr>
            <p:ph idx="1"/>
          </p:nvPr>
        </p:nvSpPr>
        <p:spPr>
          <a:xfrm>
            <a:off x="457200" y="1905000"/>
            <a:ext cx="8229600" cy="3733800"/>
          </a:xfrm>
        </p:spPr>
        <p:txBody>
          <a:bodyPr rtlCol="0">
            <a:normAutofit/>
          </a:bodyPr>
          <a:lstStyle/>
          <a:p>
            <a:pPr eaLnBrk="1" fontAlgn="auto" hangingPunct="1">
              <a:spcAft>
                <a:spcPts val="0"/>
              </a:spcAft>
              <a:buFontTx/>
              <a:buNone/>
              <a:defRPr/>
            </a:pPr>
            <a:r>
              <a:rPr lang="en-US" sz="1800" u="sng" dirty="0" smtClean="0">
                <a:solidFill>
                  <a:schemeClr val="bg1"/>
                </a:solidFill>
              </a:rPr>
              <a:t>Owner occupied property where the loan has any one of these features</a:t>
            </a:r>
            <a:r>
              <a:rPr lang="en-US" sz="1800" dirty="0" smtClean="0">
                <a:solidFill>
                  <a:schemeClr val="bg1"/>
                </a:solidFill>
              </a:rPr>
              <a:t>:</a:t>
            </a:r>
          </a:p>
          <a:p>
            <a:pPr marL="514350" indent="-514350" eaLnBrk="1" fontAlgn="auto" hangingPunct="1">
              <a:spcAft>
                <a:spcPts val="0"/>
              </a:spcAft>
              <a:buFontTx/>
              <a:buAutoNum type="arabicParenBoth"/>
              <a:defRPr/>
            </a:pPr>
            <a:r>
              <a:rPr lang="en-US" sz="1800" dirty="0" smtClean="0">
                <a:solidFill>
                  <a:schemeClr val="bg1"/>
                </a:solidFill>
              </a:rPr>
              <a:t>Introductory rate for ≤ 3 years that is 2% lower than fully indexed rate;</a:t>
            </a:r>
          </a:p>
          <a:p>
            <a:pPr marL="514350" indent="-514350" eaLnBrk="1" fontAlgn="auto" hangingPunct="1">
              <a:spcAft>
                <a:spcPts val="0"/>
              </a:spcAft>
              <a:buFontTx/>
              <a:buAutoNum type="arabicParenBoth"/>
              <a:defRPr/>
            </a:pPr>
            <a:r>
              <a:rPr lang="en-US" sz="1800" dirty="0" smtClean="0">
                <a:solidFill>
                  <a:schemeClr val="bg1"/>
                </a:solidFill>
              </a:rPr>
              <a:t>Interest-only payments for any period of time;</a:t>
            </a:r>
          </a:p>
          <a:p>
            <a:pPr marL="514350" indent="-514350" eaLnBrk="1" fontAlgn="auto" hangingPunct="1">
              <a:spcAft>
                <a:spcPts val="0"/>
              </a:spcAft>
              <a:buFontTx/>
              <a:buAutoNum type="arabicParenBoth"/>
              <a:defRPr/>
            </a:pPr>
            <a:r>
              <a:rPr lang="en-US" sz="1800" dirty="0" smtClean="0">
                <a:solidFill>
                  <a:schemeClr val="bg1"/>
                </a:solidFill>
              </a:rPr>
              <a:t>Payment option, where any option results in negative amortization;</a:t>
            </a:r>
          </a:p>
          <a:p>
            <a:pPr marL="514350" indent="-514350" eaLnBrk="1" fontAlgn="auto" hangingPunct="1">
              <a:spcAft>
                <a:spcPts val="0"/>
              </a:spcAft>
              <a:buFontTx/>
              <a:buAutoNum type="arabicParenBoth"/>
              <a:defRPr/>
            </a:pPr>
            <a:r>
              <a:rPr lang="en-US" sz="1800" dirty="0" smtClean="0">
                <a:solidFill>
                  <a:schemeClr val="bg1"/>
                </a:solidFill>
              </a:rPr>
              <a:t>Loan did not require full documentation of income or assets;</a:t>
            </a:r>
          </a:p>
          <a:p>
            <a:pPr marL="514350" indent="-514350" eaLnBrk="1" fontAlgn="auto" hangingPunct="1">
              <a:spcAft>
                <a:spcPts val="0"/>
              </a:spcAft>
              <a:buFontTx/>
              <a:buAutoNum type="arabicParenBoth"/>
              <a:defRPr/>
            </a:pPr>
            <a:r>
              <a:rPr lang="en-US" sz="1800" dirty="0" smtClean="0">
                <a:solidFill>
                  <a:schemeClr val="bg1"/>
                </a:solidFill>
              </a:rPr>
              <a:t>Prepayment penalty exceeds those allowed by MGL c. 183 § 56 or federal law (e.g. penalty in excess of 3 months’ interest, prepayment penalty extends beyond 36 months);</a:t>
            </a:r>
          </a:p>
          <a:p>
            <a:pPr marL="514350" indent="-514350" eaLnBrk="1" fontAlgn="auto" hangingPunct="1">
              <a:spcAft>
                <a:spcPts val="0"/>
              </a:spcAft>
              <a:buFontTx/>
              <a:buAutoNum type="arabicParenBoth"/>
              <a:defRPr/>
            </a:pPr>
            <a:r>
              <a:rPr lang="en-US" sz="1800" dirty="0" smtClean="0">
                <a:solidFill>
                  <a:schemeClr val="bg1"/>
                </a:solidFill>
              </a:rPr>
              <a:t>At origination, LTV ratio of 90% and DTI &gt; 38%;</a:t>
            </a:r>
          </a:p>
          <a:p>
            <a:pPr marL="514350" indent="-514350" eaLnBrk="1" fontAlgn="auto" hangingPunct="1">
              <a:spcAft>
                <a:spcPts val="0"/>
              </a:spcAft>
              <a:buFontTx/>
              <a:buAutoNum type="arabicParenBoth"/>
              <a:defRPr/>
            </a:pPr>
            <a:r>
              <a:rPr lang="en-US" sz="1800" dirty="0" smtClean="0">
                <a:solidFill>
                  <a:schemeClr val="bg1"/>
                </a:solidFill>
              </a:rPr>
              <a:t>At origination, one transaction where CLTV ratio exceeded 95%.</a:t>
            </a:r>
          </a:p>
          <a:p>
            <a:pPr marL="514350" indent="0" eaLnBrk="1" fontAlgn="auto" hangingPunct="1">
              <a:spcAft>
                <a:spcPts val="0"/>
              </a:spcAft>
              <a:buFontTx/>
              <a:buNone/>
              <a:defRPr/>
            </a:pPr>
            <a:endParaRPr lang="en-US" sz="1800" i="1" u="sng" dirty="0">
              <a:solidFill>
                <a:schemeClr val="bg1"/>
              </a:solidFill>
            </a:endParaRPr>
          </a:p>
          <a:p>
            <a:pPr marL="514350" indent="-514350" eaLnBrk="1" fontAlgn="auto" hangingPunct="1">
              <a:spcAft>
                <a:spcPts val="0"/>
              </a:spcAft>
              <a:buFontTx/>
              <a:buNone/>
              <a:defRPr/>
            </a:pPr>
            <a:endParaRPr lang="en-US" sz="1600" dirty="0" smtClean="0">
              <a:solidFill>
                <a:schemeClr val="bg1">
                  <a:lumMod val="85000"/>
                </a:schemeClr>
              </a:solidFill>
            </a:endParaRPr>
          </a:p>
          <a:p>
            <a:pPr marL="514350" indent="-514350" eaLnBrk="1" fontAlgn="auto" hangingPunct="1">
              <a:spcAft>
                <a:spcPts val="0"/>
              </a:spcAft>
              <a:buFontTx/>
              <a:buAutoNum type="arabicParenBoth"/>
              <a:defRPr/>
            </a:pPr>
            <a:endParaRPr lang="en-US" sz="1600" dirty="0" smtClean="0">
              <a:solidFill>
                <a:schemeClr val="bg1">
                  <a:lumMod val="85000"/>
                </a:schemeClr>
              </a:solidFill>
            </a:endParaRPr>
          </a:p>
          <a:p>
            <a:pPr marL="514350" indent="-514350" eaLnBrk="1" fontAlgn="auto" hangingPunct="1">
              <a:spcAft>
                <a:spcPts val="0"/>
              </a:spcAft>
              <a:buFontTx/>
              <a:buAutoNum type="arabicParenBoth"/>
              <a:defRPr/>
            </a:pPr>
            <a:endParaRPr lang="en-US" sz="1600" dirty="0" smtClean="0">
              <a:solidFill>
                <a:schemeClr val="bg1">
                  <a:lumMod val="85000"/>
                </a:schemeClr>
              </a:solidFill>
            </a:endParaRPr>
          </a:p>
          <a:p>
            <a:pPr marL="514350" indent="-514350" eaLnBrk="1" fontAlgn="auto" hangingPunct="1">
              <a:spcAft>
                <a:spcPts val="0"/>
              </a:spcAft>
              <a:buFontTx/>
              <a:buAutoNum type="arabicParenBoth"/>
              <a:defRPr/>
            </a:pPr>
            <a:endParaRPr lang="en-US" sz="1600" dirty="0" smtClean="0">
              <a:solidFill>
                <a:schemeClr val="bg1">
                  <a:lumMod val="85000"/>
                </a:schemeClr>
              </a:solidFill>
            </a:endParaRPr>
          </a:p>
        </p:txBody>
      </p:sp>
      <p:sp>
        <p:nvSpPr>
          <p:cNvPr id="16388"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dirty="0">
                <a:latin typeface="Arial" charset="0"/>
              </a:rPr>
              <a:t>©2014 Office of Massachusetts Attorney General Martha Coakley</a:t>
            </a:r>
          </a:p>
        </p:txBody>
      </p:sp>
      <p:sp>
        <p:nvSpPr>
          <p:cNvPr id="2" name="Rounded Rectangle 1"/>
          <p:cNvSpPr/>
          <p:nvPr/>
        </p:nvSpPr>
        <p:spPr>
          <a:xfrm>
            <a:off x="304800" y="5257800"/>
            <a:ext cx="8534400" cy="990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marL="0" indent="0" algn="ctr" eaLnBrk="1" fontAlgn="auto" hangingPunct="1">
              <a:spcAft>
                <a:spcPts val="0"/>
              </a:spcAft>
              <a:buFontTx/>
              <a:buNone/>
              <a:defRPr/>
            </a:pPr>
            <a:r>
              <a:rPr lang="en-US" sz="2000" b="1" i="1" dirty="0">
                <a:solidFill>
                  <a:schemeClr val="bg1"/>
                </a:solidFill>
              </a:rPr>
              <a:t>If a creditor is unable to determine whether the loan has </a:t>
            </a:r>
            <a:r>
              <a:rPr lang="en-US" sz="2000" b="1" i="1" dirty="0" smtClean="0">
                <a:solidFill>
                  <a:schemeClr val="bg1"/>
                </a:solidFill>
              </a:rPr>
              <a:t>one </a:t>
            </a:r>
            <a:r>
              <a:rPr lang="en-US" sz="2000" b="1" i="1" dirty="0">
                <a:solidFill>
                  <a:schemeClr val="bg1"/>
                </a:solidFill>
              </a:rPr>
              <a:t>or more of these factors </a:t>
            </a:r>
            <a:r>
              <a:rPr lang="en-US" sz="2000" b="1" i="1" u="sng" dirty="0">
                <a:solidFill>
                  <a:schemeClr val="bg1"/>
                </a:solidFill>
              </a:rPr>
              <a:t>it is a “certain mortgage.”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dirty="0" smtClean="0">
                <a:solidFill>
                  <a:schemeClr val="bg1"/>
                </a:solidFill>
              </a:rPr>
              <a:t>Not a “Certain Mortgage”</a:t>
            </a:r>
            <a:r>
              <a:rPr lang="en-US" dirty="0" smtClean="0">
                <a:solidFill>
                  <a:schemeClr val="bg1"/>
                </a:solidFill>
              </a:rPr>
              <a:t/>
            </a:r>
            <a:br>
              <a:rPr lang="en-US" dirty="0" smtClean="0">
                <a:solidFill>
                  <a:schemeClr val="bg1"/>
                </a:solidFill>
              </a:rPr>
            </a:br>
            <a:r>
              <a:rPr lang="en-US" sz="2500" b="1" dirty="0" smtClean="0">
                <a:solidFill>
                  <a:schemeClr val="bg1"/>
                </a:solidFill>
              </a:rPr>
              <a:t>§35B(a)</a:t>
            </a:r>
            <a:endParaRPr lang="en-US" sz="2500" dirty="0"/>
          </a:p>
        </p:txBody>
      </p:sp>
      <p:sp>
        <p:nvSpPr>
          <p:cNvPr id="3" name="Content Placeholder 2"/>
          <p:cNvSpPr>
            <a:spLocks noGrp="1"/>
          </p:cNvSpPr>
          <p:nvPr>
            <p:ph idx="1"/>
          </p:nvPr>
        </p:nvSpPr>
        <p:spPr/>
        <p:txBody>
          <a:bodyPr/>
          <a:lstStyle/>
          <a:p>
            <a:r>
              <a:rPr lang="en-US" sz="2400" dirty="0" smtClean="0">
                <a:solidFill>
                  <a:schemeClr val="bg1"/>
                </a:solidFill>
              </a:rPr>
              <a:t>Loans financed by the Massachusetts Housing Finance Agency</a:t>
            </a:r>
            <a:endParaRPr lang="en-US" sz="2400" dirty="0">
              <a:solidFill>
                <a:schemeClr val="bg1"/>
              </a:solidFill>
            </a:endParaRPr>
          </a:p>
          <a:p>
            <a:r>
              <a:rPr lang="en-US" sz="2400" dirty="0" smtClean="0">
                <a:solidFill>
                  <a:schemeClr val="bg1"/>
                </a:solidFill>
              </a:rPr>
              <a:t>Loans originated though programs of Massachusetts Housing Partnership Fund</a:t>
            </a:r>
            <a:endParaRPr lang="en-US" sz="2400" dirty="0">
              <a:solidFill>
                <a:schemeClr val="bg1"/>
              </a:solidFill>
            </a:endParaRPr>
          </a:p>
          <a:p>
            <a:r>
              <a:rPr lang="en-US" sz="2400" dirty="0" smtClean="0">
                <a:solidFill>
                  <a:schemeClr val="bg1"/>
                </a:solidFill>
              </a:rPr>
              <a:t>A loan on a property that is not “owner occupied”</a:t>
            </a:r>
          </a:p>
          <a:p>
            <a:pPr lvl="1"/>
            <a:r>
              <a:rPr lang="en-US" sz="2000" dirty="0" smtClean="0">
                <a:solidFill>
                  <a:schemeClr val="bg1"/>
                </a:solidFill>
              </a:rPr>
              <a:t>Vacation Homes</a:t>
            </a:r>
          </a:p>
          <a:p>
            <a:pPr lvl="1"/>
            <a:r>
              <a:rPr lang="en-US" sz="2000" dirty="0" smtClean="0">
                <a:solidFill>
                  <a:schemeClr val="bg1"/>
                </a:solidFill>
              </a:rPr>
              <a:t>Rental Properties</a:t>
            </a:r>
          </a:p>
          <a:p>
            <a:r>
              <a:rPr lang="en-US" sz="2400" dirty="0" smtClean="0">
                <a:solidFill>
                  <a:schemeClr val="bg1"/>
                </a:solidFill>
              </a:rPr>
              <a:t>A loan which is not “made primarily for personal, family or household purposes…”</a:t>
            </a:r>
          </a:p>
          <a:p>
            <a:pPr lvl="1"/>
            <a:r>
              <a:rPr lang="en-US" sz="2000" dirty="0" smtClean="0">
                <a:solidFill>
                  <a:schemeClr val="bg1"/>
                </a:solidFill>
              </a:rPr>
              <a:t>Business loans</a:t>
            </a: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p:txBody>
      </p:sp>
      <p:sp>
        <p:nvSpPr>
          <p:cNvPr id="4"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dirty="0">
                <a:latin typeface="Arial" charset="0"/>
              </a:rPr>
              <a:t>©2014 Office of Massachusetts Attorney General Martha Coakley</a:t>
            </a:r>
          </a:p>
        </p:txBody>
      </p:sp>
    </p:spTree>
    <p:extLst>
      <p:ext uri="{BB962C8B-B14F-4D97-AF65-F5344CB8AC3E}">
        <p14:creationId xmlns:p14="http://schemas.microsoft.com/office/powerpoint/2010/main" val="426896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bg1"/>
                </a:solidFill>
              </a:rPr>
              <a:t>How do I tell if this applies to my clients?</a:t>
            </a:r>
            <a:endParaRPr lang="en-US" sz="3200" dirty="0">
              <a:solidFill>
                <a:schemeClr val="bg1"/>
              </a:solidFill>
            </a:endParaRPr>
          </a:p>
        </p:txBody>
      </p:sp>
      <p:sp>
        <p:nvSpPr>
          <p:cNvPr id="3" name="Content Placeholder 2"/>
          <p:cNvSpPr>
            <a:spLocks noGrp="1"/>
          </p:cNvSpPr>
          <p:nvPr>
            <p:ph idx="1"/>
          </p:nvPr>
        </p:nvSpPr>
        <p:spPr/>
        <p:txBody>
          <a:bodyPr/>
          <a:lstStyle/>
          <a:p>
            <a:pPr marL="457200" lvl="1" indent="0">
              <a:buNone/>
            </a:pPr>
            <a:r>
              <a:rPr lang="en-US" sz="2000" dirty="0" smtClean="0">
                <a:solidFill>
                  <a:schemeClr val="bg1"/>
                </a:solidFill>
              </a:rPr>
              <a:t>Either the client has to tell you they received a notice of Right to Request a Modified Mortgage Loan (“35B Notice”)  or you need to ask for it!</a:t>
            </a:r>
          </a:p>
          <a:p>
            <a:pPr marL="457200" lvl="1" indent="0">
              <a:buNone/>
            </a:pPr>
            <a:endParaRPr lang="en-US" sz="2000" dirty="0" smtClean="0">
              <a:solidFill>
                <a:schemeClr val="bg1"/>
              </a:solidFill>
            </a:endParaRPr>
          </a:p>
          <a:p>
            <a:pPr marL="457200" lvl="1" indent="0">
              <a:buNone/>
            </a:pPr>
            <a:r>
              <a:rPr lang="en-US" sz="2000" dirty="0" smtClean="0">
                <a:solidFill>
                  <a:schemeClr val="bg1"/>
                </a:solidFill>
              </a:rPr>
              <a:t>Asking if the borrower has received a 35B Notice should be a standard part of your intake.   </a:t>
            </a:r>
          </a:p>
          <a:p>
            <a:pPr marL="457200" lvl="1" indent="0">
              <a:buNone/>
            </a:pPr>
            <a:endParaRPr lang="en-US" sz="2000" dirty="0">
              <a:solidFill>
                <a:schemeClr val="bg1"/>
              </a:solidFill>
            </a:endParaRPr>
          </a:p>
          <a:p>
            <a:pPr marL="457200" lvl="1" indent="0">
              <a:buNone/>
            </a:pPr>
            <a:r>
              <a:rPr lang="en-US" sz="2000" dirty="0" smtClean="0">
                <a:solidFill>
                  <a:schemeClr val="bg1"/>
                </a:solidFill>
              </a:rPr>
              <a:t>For some clients the notice may still be on the way, so it’s worth telling them… </a:t>
            </a:r>
          </a:p>
          <a:p>
            <a:pPr marL="457200" lvl="1" indent="0">
              <a:buNone/>
            </a:pPr>
            <a:endParaRPr lang="en-US" sz="2400" dirty="0">
              <a:solidFill>
                <a:schemeClr val="bg1"/>
              </a:solidFill>
            </a:endParaRPr>
          </a:p>
          <a:p>
            <a:pPr marL="457200" lvl="1" indent="0">
              <a:buNone/>
            </a:pPr>
            <a:endParaRPr lang="en-US" sz="2400" dirty="0">
              <a:solidFill>
                <a:schemeClr val="bg1"/>
              </a:solidFill>
            </a:endParaRPr>
          </a:p>
          <a:p>
            <a:pPr marL="457200" lvl="1" indent="0">
              <a:buNone/>
            </a:pPr>
            <a:endParaRPr lang="en-US" dirty="0" smtClean="0">
              <a:solidFill>
                <a:schemeClr val="bg1"/>
              </a:solidFill>
            </a:endParaRPr>
          </a:p>
        </p:txBody>
      </p:sp>
      <p:sp>
        <p:nvSpPr>
          <p:cNvPr id="4"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dirty="0">
                <a:latin typeface="Arial" charset="0"/>
              </a:rPr>
              <a:t>©2014 Office of Massachusetts Attorney General Martha Coakley</a:t>
            </a:r>
          </a:p>
        </p:txBody>
      </p:sp>
      <p:sp>
        <p:nvSpPr>
          <p:cNvPr id="5" name="Rounded Rectangle 4"/>
          <p:cNvSpPr/>
          <p:nvPr/>
        </p:nvSpPr>
        <p:spPr>
          <a:xfrm>
            <a:off x="609600" y="4419600"/>
            <a:ext cx="7848600" cy="1676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marL="0" indent="0" algn="ctr" eaLnBrk="1" fontAlgn="auto" hangingPunct="1">
              <a:spcAft>
                <a:spcPts val="0"/>
              </a:spcAft>
              <a:buFontTx/>
              <a:buNone/>
              <a:defRPr/>
            </a:pPr>
            <a:r>
              <a:rPr lang="en-US" sz="2000" b="1" i="1" dirty="0" smtClean="0">
                <a:solidFill>
                  <a:schemeClr val="bg1"/>
                </a:solidFill>
              </a:rPr>
              <a:t>DON’T THROW IT OUT!</a:t>
            </a:r>
          </a:p>
          <a:p>
            <a:pPr marL="0" indent="0" algn="ctr" eaLnBrk="1" fontAlgn="auto" hangingPunct="1">
              <a:spcAft>
                <a:spcPts val="0"/>
              </a:spcAft>
              <a:buFontTx/>
              <a:buNone/>
              <a:defRPr/>
            </a:pPr>
            <a:endParaRPr lang="en-US" sz="2000" b="1" i="1" dirty="0" smtClean="0">
              <a:solidFill>
                <a:schemeClr val="bg1"/>
              </a:solidFill>
            </a:endParaRPr>
          </a:p>
          <a:p>
            <a:pPr marL="0" indent="0" algn="ctr" eaLnBrk="1" fontAlgn="auto" hangingPunct="1">
              <a:spcAft>
                <a:spcPts val="0"/>
              </a:spcAft>
              <a:buFontTx/>
              <a:buNone/>
              <a:defRPr/>
            </a:pPr>
            <a:r>
              <a:rPr lang="en-US" sz="2000" b="1" i="1" dirty="0" smtClean="0">
                <a:solidFill>
                  <a:schemeClr val="bg1"/>
                </a:solidFill>
              </a:rPr>
              <a:t>The 35B Notice contains a Notice of Election which must be completed and returned </a:t>
            </a:r>
            <a:r>
              <a:rPr lang="en-US" sz="2000" b="1" i="1" u="sng" dirty="0" smtClean="0">
                <a:solidFill>
                  <a:schemeClr val="bg1"/>
                </a:solidFill>
              </a:rPr>
              <a:t>within 30 days</a:t>
            </a:r>
            <a:r>
              <a:rPr lang="en-US" sz="2000" b="1" i="1" dirty="0" smtClean="0">
                <a:solidFill>
                  <a:schemeClr val="bg1"/>
                </a:solidFill>
              </a:rPr>
              <a:t> of the creditor’s notice </a:t>
            </a:r>
            <a:r>
              <a:rPr lang="en-US" sz="2000" b="1" i="1" u="sng" dirty="0" smtClean="0">
                <a:solidFill>
                  <a:schemeClr val="bg1"/>
                </a:solidFill>
              </a:rPr>
              <a:t>being sent</a:t>
            </a:r>
            <a:r>
              <a:rPr lang="en-US" sz="2000" b="1" i="1" dirty="0" smtClean="0">
                <a:solidFill>
                  <a:schemeClr val="bg1"/>
                </a:solidFill>
              </a:rPr>
              <a:t>.  </a:t>
            </a:r>
            <a:endParaRPr lang="en-US" sz="2400" b="1" i="1" dirty="0">
              <a:solidFill>
                <a:schemeClr val="bg1"/>
              </a:solidFill>
            </a:endParaRPr>
          </a:p>
        </p:txBody>
      </p:sp>
    </p:spTree>
    <p:extLst>
      <p:ext uri="{BB962C8B-B14F-4D97-AF65-F5344CB8AC3E}">
        <p14:creationId xmlns:p14="http://schemas.microsoft.com/office/powerpoint/2010/main" val="86750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6324599" cy="1143000"/>
          </a:xfrm>
        </p:spPr>
        <p:txBody>
          <a:bodyPr/>
          <a:lstStyle/>
          <a:p>
            <a:r>
              <a:rPr lang="en-US" sz="3200" dirty="0" smtClean="0">
                <a:solidFill>
                  <a:schemeClr val="bg1"/>
                </a:solidFill>
              </a:rPr>
              <a:t>A Typical Foreclosure Timeline in Massachusetts*</a:t>
            </a:r>
            <a:endParaRPr lang="en-US" sz="3200" dirty="0">
              <a:solidFill>
                <a:schemeClr val="bg1"/>
              </a:solidFill>
            </a:endParaRPr>
          </a:p>
        </p:txBody>
      </p:sp>
      <p:sp>
        <p:nvSpPr>
          <p:cNvPr id="4"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dirty="0">
                <a:latin typeface="Arial" charset="0"/>
              </a:rPr>
              <a:t>©2014 Office of Massachusetts Attorney General Martha Coakley</a:t>
            </a:r>
          </a:p>
        </p:txBody>
      </p:sp>
      <p:sp>
        <p:nvSpPr>
          <p:cNvPr id="7" name="Right Arrow 6"/>
          <p:cNvSpPr/>
          <p:nvPr/>
        </p:nvSpPr>
        <p:spPr>
          <a:xfrm>
            <a:off x="380999" y="3757610"/>
            <a:ext cx="2666999" cy="990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9" name="Right Arrow 8"/>
          <p:cNvSpPr/>
          <p:nvPr/>
        </p:nvSpPr>
        <p:spPr>
          <a:xfrm>
            <a:off x="4724400" y="3767137"/>
            <a:ext cx="2209799" cy="990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2" name="Octagon 11"/>
          <p:cNvSpPr/>
          <p:nvPr/>
        </p:nvSpPr>
        <p:spPr>
          <a:xfrm>
            <a:off x="7010400" y="3809998"/>
            <a:ext cx="947738" cy="947738"/>
          </a:xfrm>
          <a:prstGeom prst="octagon">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F/C Sale</a:t>
            </a:r>
            <a:endParaRPr lang="en-US" dirty="0"/>
          </a:p>
        </p:txBody>
      </p:sp>
      <p:sp>
        <p:nvSpPr>
          <p:cNvPr id="13" name="Right Arrow 12"/>
          <p:cNvSpPr/>
          <p:nvPr/>
        </p:nvSpPr>
        <p:spPr>
          <a:xfrm>
            <a:off x="8077199" y="3738562"/>
            <a:ext cx="762001" cy="104775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5" name="Rounded Rectangle 14"/>
          <p:cNvSpPr/>
          <p:nvPr/>
        </p:nvSpPr>
        <p:spPr>
          <a:xfrm>
            <a:off x="3124200" y="3824286"/>
            <a:ext cx="1447800" cy="87630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Referral to Foreclosure</a:t>
            </a:r>
            <a:endParaRPr lang="en-US" dirty="0"/>
          </a:p>
        </p:txBody>
      </p:sp>
      <p:sp>
        <p:nvSpPr>
          <p:cNvPr id="21" name="Line Callout 2 20"/>
          <p:cNvSpPr/>
          <p:nvPr/>
        </p:nvSpPr>
        <p:spPr>
          <a:xfrm>
            <a:off x="864307" y="1624008"/>
            <a:ext cx="2336093" cy="338733"/>
          </a:xfrm>
          <a:prstGeom prst="borderCallout2">
            <a:avLst>
              <a:gd name="adj1" fmla="val 18750"/>
              <a:gd name="adj2" fmla="val -8333"/>
              <a:gd name="adj3" fmla="val 18750"/>
              <a:gd name="adj4" fmla="val -16667"/>
              <a:gd name="adj5" fmla="val 666454"/>
              <a:gd name="adj6" fmla="val -20793"/>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Borrower Defaults</a:t>
            </a:r>
            <a:endParaRPr lang="en-US" dirty="0"/>
          </a:p>
        </p:txBody>
      </p:sp>
      <p:grpSp>
        <p:nvGrpSpPr>
          <p:cNvPr id="3" name="Group 2"/>
          <p:cNvGrpSpPr/>
          <p:nvPr/>
        </p:nvGrpSpPr>
        <p:grpSpPr>
          <a:xfrm>
            <a:off x="836050" y="2631280"/>
            <a:ext cx="2423643" cy="1314451"/>
            <a:chOff x="836050" y="2631280"/>
            <a:chExt cx="2423643" cy="1314451"/>
          </a:xfrm>
        </p:grpSpPr>
        <p:sp>
          <p:nvSpPr>
            <p:cNvPr id="16" name="Right Brace 15"/>
            <p:cNvSpPr/>
            <p:nvPr/>
          </p:nvSpPr>
          <p:spPr>
            <a:xfrm rot="16200000">
              <a:off x="1265132" y="2924862"/>
              <a:ext cx="652467" cy="1389272"/>
            </a:xfrm>
            <a:prstGeom prst="rightBrace">
              <a:avLst>
                <a:gd name="adj1" fmla="val 8333"/>
                <a:gd name="adj2" fmla="val 51904"/>
              </a:avLst>
            </a:prstGeom>
            <a:ln>
              <a:solidFill>
                <a:schemeClr val="bg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22" name="Rounded Rectangle 21"/>
            <p:cNvSpPr/>
            <p:nvPr/>
          </p:nvSpPr>
          <p:spPr>
            <a:xfrm>
              <a:off x="836050" y="2631280"/>
              <a:ext cx="2423643" cy="54530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150 Day Right to Cure Period</a:t>
              </a:r>
              <a:endParaRPr lang="en-US" dirty="0"/>
            </a:p>
          </p:txBody>
        </p:sp>
      </p:grpSp>
      <p:grpSp>
        <p:nvGrpSpPr>
          <p:cNvPr id="5" name="Group 4"/>
          <p:cNvGrpSpPr/>
          <p:nvPr/>
        </p:nvGrpSpPr>
        <p:grpSpPr>
          <a:xfrm>
            <a:off x="3723687" y="1957683"/>
            <a:ext cx="2423643" cy="1963637"/>
            <a:chOff x="3723687" y="1957683"/>
            <a:chExt cx="2423643" cy="1963637"/>
          </a:xfrm>
        </p:grpSpPr>
        <p:sp>
          <p:nvSpPr>
            <p:cNvPr id="24" name="Right Brace 23"/>
            <p:cNvSpPr/>
            <p:nvPr/>
          </p:nvSpPr>
          <p:spPr>
            <a:xfrm rot="16200000">
              <a:off x="4384064" y="3047584"/>
              <a:ext cx="1310879" cy="436593"/>
            </a:xfrm>
            <a:prstGeom prst="rightBrace">
              <a:avLst/>
            </a:prstGeom>
            <a:ln>
              <a:solidFill>
                <a:schemeClr val="bg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25" name="Rounded Rectangle 24"/>
            <p:cNvSpPr/>
            <p:nvPr/>
          </p:nvSpPr>
          <p:spPr>
            <a:xfrm>
              <a:off x="3723687" y="1957683"/>
              <a:ext cx="2423643" cy="54530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SCRA Notice  &amp; 30 Day Response Period</a:t>
              </a:r>
              <a:endParaRPr lang="en-US" dirty="0"/>
            </a:p>
          </p:txBody>
        </p:sp>
      </p:grpSp>
      <p:grpSp>
        <p:nvGrpSpPr>
          <p:cNvPr id="6" name="Group 5"/>
          <p:cNvGrpSpPr/>
          <p:nvPr/>
        </p:nvGrpSpPr>
        <p:grpSpPr>
          <a:xfrm>
            <a:off x="5534495" y="2742900"/>
            <a:ext cx="2423643" cy="1187947"/>
            <a:chOff x="5534495" y="2742900"/>
            <a:chExt cx="2423643" cy="1187947"/>
          </a:xfrm>
        </p:grpSpPr>
        <p:sp>
          <p:nvSpPr>
            <p:cNvPr id="26" name="Right Brace 25"/>
            <p:cNvSpPr/>
            <p:nvPr/>
          </p:nvSpPr>
          <p:spPr>
            <a:xfrm rot="16200000">
              <a:off x="6302275" y="3298924"/>
              <a:ext cx="578049" cy="685797"/>
            </a:xfrm>
            <a:prstGeom prst="rightBrace">
              <a:avLst/>
            </a:prstGeom>
            <a:ln>
              <a:solidFill>
                <a:schemeClr val="bg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27" name="Rounded Rectangle 26"/>
            <p:cNvSpPr/>
            <p:nvPr/>
          </p:nvSpPr>
          <p:spPr>
            <a:xfrm>
              <a:off x="5534495" y="2742900"/>
              <a:ext cx="2423643" cy="54530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Publications of Sale</a:t>
              </a:r>
            </a:p>
            <a:p>
              <a:pPr algn="ctr"/>
              <a:r>
                <a:rPr lang="en-US" dirty="0" smtClean="0"/>
                <a:t>(minimum 3 weeks)</a:t>
              </a:r>
              <a:endParaRPr lang="en-US" dirty="0"/>
            </a:p>
          </p:txBody>
        </p:sp>
      </p:grpSp>
      <p:grpSp>
        <p:nvGrpSpPr>
          <p:cNvPr id="8" name="Group 7"/>
          <p:cNvGrpSpPr/>
          <p:nvPr/>
        </p:nvGrpSpPr>
        <p:grpSpPr>
          <a:xfrm>
            <a:off x="820531" y="4018952"/>
            <a:ext cx="2423643" cy="1772248"/>
            <a:chOff x="820531" y="4018952"/>
            <a:chExt cx="2423643" cy="1772248"/>
          </a:xfrm>
        </p:grpSpPr>
        <p:sp>
          <p:nvSpPr>
            <p:cNvPr id="30" name="Rectangle 29"/>
            <p:cNvSpPr/>
            <p:nvPr/>
          </p:nvSpPr>
          <p:spPr>
            <a:xfrm>
              <a:off x="864307" y="4018952"/>
              <a:ext cx="413869" cy="486967"/>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1" name="Right Brace 30"/>
            <p:cNvSpPr/>
            <p:nvPr/>
          </p:nvSpPr>
          <p:spPr>
            <a:xfrm rot="5400000">
              <a:off x="846443" y="4620811"/>
              <a:ext cx="435778" cy="381001"/>
            </a:xfrm>
            <a:prstGeom prst="rightBrace">
              <a:avLst>
                <a:gd name="adj1" fmla="val 8333"/>
                <a:gd name="adj2" fmla="val 47500"/>
              </a:avLst>
            </a:prstGeom>
            <a:ln>
              <a:solidFill>
                <a:schemeClr val="bg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32" name="Rounded Rectangle 31"/>
            <p:cNvSpPr/>
            <p:nvPr/>
          </p:nvSpPr>
          <p:spPr>
            <a:xfrm>
              <a:off x="820531" y="5105400"/>
              <a:ext cx="2423643" cy="6858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t>35B Election Period</a:t>
              </a:r>
            </a:p>
            <a:p>
              <a:pPr algn="ctr"/>
              <a:r>
                <a:rPr lang="en-US" i="1" u="sng" dirty="0"/>
                <a:t>o</a:t>
              </a:r>
              <a:r>
                <a:rPr lang="en-US" i="1" u="sng" dirty="0" smtClean="0"/>
                <a:t>nly 30 days</a:t>
              </a:r>
              <a:endParaRPr lang="en-US" i="1" u="sng" dirty="0"/>
            </a:p>
          </p:txBody>
        </p:sp>
      </p:grpSp>
      <p:sp>
        <p:nvSpPr>
          <p:cNvPr id="34" name="TextBox 33"/>
          <p:cNvSpPr txBox="1"/>
          <p:nvPr/>
        </p:nvSpPr>
        <p:spPr>
          <a:xfrm>
            <a:off x="457200" y="5955268"/>
            <a:ext cx="8305800" cy="523220"/>
          </a:xfrm>
          <a:prstGeom prst="rect">
            <a:avLst/>
          </a:prstGeom>
          <a:noFill/>
        </p:spPr>
        <p:txBody>
          <a:bodyPr wrap="square" rtlCol="0">
            <a:spAutoFit/>
          </a:bodyPr>
          <a:lstStyle/>
          <a:p>
            <a:pPr algn="ctr"/>
            <a:r>
              <a:rPr lang="en-US" sz="1400" dirty="0" smtClean="0">
                <a:solidFill>
                  <a:schemeClr val="bg1"/>
                </a:solidFill>
              </a:rPr>
              <a:t>*The timing of events leading to a foreclosure may vary significantly.  This is particularly true where a borrower has reinstated or modified a loan and then re-defaulted</a:t>
            </a:r>
            <a:r>
              <a:rPr lang="en-US" sz="1400" dirty="0">
                <a:solidFill>
                  <a:schemeClr val="bg1"/>
                </a:solidFill>
              </a:rPr>
              <a:t>.</a:t>
            </a:r>
          </a:p>
        </p:txBody>
      </p:sp>
    </p:spTree>
    <p:extLst>
      <p:ext uri="{BB962C8B-B14F-4D97-AF65-F5344CB8AC3E}">
        <p14:creationId xmlns:p14="http://schemas.microsoft.com/office/powerpoint/2010/main" val="171239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P spid="13" grpId="0" animBg="1"/>
      <p:bldP spid="15"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r" eaLnBrk="1" hangingPunct="1"/>
            <a:r>
              <a:rPr lang="en-US" altLang="en-US" sz="3200" dirty="0" smtClean="0">
                <a:solidFill>
                  <a:schemeClr val="bg1"/>
                </a:solidFill>
              </a:rPr>
              <a:t>Reasonable Steps &amp; Good Faith</a:t>
            </a:r>
            <a:r>
              <a:rPr lang="en-US" altLang="en-US" dirty="0" smtClean="0"/>
              <a:t/>
            </a:r>
            <a:br>
              <a:rPr lang="en-US" altLang="en-US" dirty="0" smtClean="0"/>
            </a:br>
            <a:r>
              <a:rPr lang="en-US" altLang="en-US" sz="2800" b="1" dirty="0" smtClean="0">
                <a:solidFill>
                  <a:schemeClr val="bg1"/>
                </a:solidFill>
              </a:rPr>
              <a:t>§35B(b)</a:t>
            </a:r>
          </a:p>
        </p:txBody>
      </p:sp>
      <p:sp>
        <p:nvSpPr>
          <p:cNvPr id="9219" name="Content Placeholder 2"/>
          <p:cNvSpPr>
            <a:spLocks noGrp="1"/>
          </p:cNvSpPr>
          <p:nvPr>
            <p:ph idx="1"/>
          </p:nvPr>
        </p:nvSpPr>
        <p:spPr>
          <a:xfrm>
            <a:off x="381000" y="1752600"/>
            <a:ext cx="8229600" cy="3886200"/>
          </a:xfrm>
        </p:spPr>
        <p:txBody>
          <a:bodyPr/>
          <a:lstStyle/>
          <a:p>
            <a:pPr marL="0" indent="0" eaLnBrk="1" hangingPunct="1">
              <a:buFontTx/>
              <a:buNone/>
            </a:pPr>
            <a:r>
              <a:rPr lang="en-US" altLang="en-US" sz="2800" dirty="0" smtClean="0">
                <a:solidFill>
                  <a:schemeClr val="bg1"/>
                </a:solidFill>
              </a:rPr>
              <a:t>Creditor required to take “reasonable steps” and make a “good faith effort to avoid foreclosure.”  Defined as where creditor has considered:</a:t>
            </a:r>
          </a:p>
          <a:p>
            <a:pPr lvl="1" eaLnBrk="1" hangingPunct="1"/>
            <a:r>
              <a:rPr lang="en-US" altLang="en-US" sz="2400" dirty="0" smtClean="0">
                <a:solidFill>
                  <a:schemeClr val="bg1"/>
                </a:solidFill>
              </a:rPr>
              <a:t>An assessment of borrower’s ability to make an affordable monthly payment</a:t>
            </a:r>
          </a:p>
          <a:p>
            <a:pPr lvl="1" eaLnBrk="1" hangingPunct="1"/>
            <a:r>
              <a:rPr lang="en-US" altLang="en-US" sz="2400" dirty="0" smtClean="0">
                <a:solidFill>
                  <a:schemeClr val="bg1"/>
                </a:solidFill>
              </a:rPr>
              <a:t>NPV of receiving payments compared to net recovery following foreclosure</a:t>
            </a:r>
          </a:p>
          <a:p>
            <a:pPr lvl="1" eaLnBrk="1" hangingPunct="1"/>
            <a:r>
              <a:rPr lang="en-US" altLang="en-US" sz="2400" dirty="0" smtClean="0">
                <a:solidFill>
                  <a:schemeClr val="bg1"/>
                </a:solidFill>
              </a:rPr>
              <a:t>Interests of creditor (including investors) considered</a:t>
            </a:r>
          </a:p>
        </p:txBody>
      </p:sp>
      <p:sp>
        <p:nvSpPr>
          <p:cNvPr id="18436"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a:latin typeface="Arial" charset="0"/>
              </a:rPr>
              <a:t>©2014 Office of Massachusetts Attorney General Martha Coakley</a:t>
            </a:r>
          </a:p>
        </p:txBody>
      </p:sp>
      <p:sp>
        <p:nvSpPr>
          <p:cNvPr id="5" name="Rounded Rectangle 4"/>
          <p:cNvSpPr/>
          <p:nvPr/>
        </p:nvSpPr>
        <p:spPr>
          <a:xfrm>
            <a:off x="533400" y="5362575"/>
            <a:ext cx="7962900" cy="8001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marL="0" indent="0" algn="ctr" eaLnBrk="1" fontAlgn="auto" hangingPunct="1">
              <a:spcAft>
                <a:spcPts val="0"/>
              </a:spcAft>
              <a:buFontTx/>
              <a:buNone/>
              <a:defRPr/>
            </a:pPr>
            <a:r>
              <a:rPr lang="en-US" sz="2000" b="1" i="1" dirty="0" smtClean="0">
                <a:solidFill>
                  <a:schemeClr val="bg1"/>
                </a:solidFill>
              </a:rPr>
              <a:t>Creditor is prohibited from publishing a notice of foreclosure sale until these steps are taken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1"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47800" y="76200"/>
            <a:ext cx="7239000" cy="1143000"/>
          </a:xfrm>
        </p:spPr>
        <p:txBody>
          <a:bodyPr rtlCol="0">
            <a:normAutofit fontScale="90000"/>
          </a:bodyPr>
          <a:lstStyle/>
          <a:p>
            <a:pPr algn="r" eaLnBrk="1" fontAlgn="auto" hangingPunct="1">
              <a:spcAft>
                <a:spcPts val="0"/>
              </a:spcAft>
              <a:defRPr/>
            </a:pPr>
            <a:r>
              <a:rPr lang="en-US" sz="3600" dirty="0" smtClean="0">
                <a:solidFill>
                  <a:schemeClr val="bg1"/>
                </a:solidFill>
              </a:rPr>
              <a:t>Presumption of Good Faith &amp; Compliance </a:t>
            </a:r>
            <a:br>
              <a:rPr lang="en-US" sz="3600" dirty="0" smtClean="0">
                <a:solidFill>
                  <a:schemeClr val="bg1"/>
                </a:solidFill>
              </a:rPr>
            </a:br>
            <a:r>
              <a:rPr lang="en-US" sz="2800" b="1" dirty="0" smtClean="0">
                <a:solidFill>
                  <a:schemeClr val="bg1"/>
                </a:solidFill>
              </a:rPr>
              <a:t>§35B(b)(2)(iv)</a:t>
            </a:r>
          </a:p>
        </p:txBody>
      </p:sp>
      <p:sp>
        <p:nvSpPr>
          <p:cNvPr id="9219" name="Content Placeholder 2"/>
          <p:cNvSpPr>
            <a:spLocks noGrp="1"/>
          </p:cNvSpPr>
          <p:nvPr>
            <p:ph idx="1"/>
          </p:nvPr>
        </p:nvSpPr>
        <p:spPr>
          <a:xfrm>
            <a:off x="419100" y="1943100"/>
            <a:ext cx="8229600" cy="3886200"/>
          </a:xfrm>
        </p:spPr>
        <p:txBody>
          <a:bodyPr/>
          <a:lstStyle/>
          <a:p>
            <a:pPr marL="0" indent="0" eaLnBrk="1" hangingPunct="1">
              <a:buFontTx/>
              <a:buNone/>
            </a:pPr>
            <a:r>
              <a:rPr lang="en-US" altLang="en-US" sz="2800" dirty="0" smtClean="0">
                <a:solidFill>
                  <a:schemeClr val="bg1"/>
                </a:solidFill>
              </a:rPr>
              <a:t>A creditor is presumed to have acted in good faith and to have complied only if:</a:t>
            </a:r>
          </a:p>
          <a:p>
            <a:pPr lvl="1" eaLnBrk="1" hangingPunct="1"/>
            <a:endParaRPr lang="en-US" altLang="en-US" sz="2400" dirty="0" smtClean="0">
              <a:solidFill>
                <a:schemeClr val="bg1"/>
              </a:solidFill>
            </a:endParaRPr>
          </a:p>
          <a:p>
            <a:pPr lvl="1" eaLnBrk="1" hangingPunct="1"/>
            <a:r>
              <a:rPr lang="en-US" altLang="en-US" sz="2400" dirty="0" smtClean="0">
                <a:solidFill>
                  <a:schemeClr val="bg1"/>
                </a:solidFill>
              </a:rPr>
              <a:t>A loan modification is offered “in all circumstances where the [NPV] of the modified mortgage loan exceeds the anticipated net recovery at foreclosure” </a:t>
            </a:r>
          </a:p>
        </p:txBody>
      </p:sp>
      <p:sp>
        <p:nvSpPr>
          <p:cNvPr id="19460" name="Footer Placeholder 3"/>
          <p:cNvSpPr txBox="1">
            <a:spLocks/>
          </p:cNvSpPr>
          <p:nvPr/>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rgbClr val="D9D9D9"/>
                </a:solidFill>
                <a:latin typeface="Calibri" pitchFamily="34" charset="0"/>
              </a:defRPr>
            </a:lvl1pPr>
            <a:lvl2pPr indent="-285750" eaLnBrk="0" hangingPunct="0">
              <a:spcBef>
                <a:spcPct val="20000"/>
              </a:spcBef>
              <a:buFont typeface="Arial" charset="0"/>
              <a:buChar char="–"/>
              <a:defRPr sz="2800">
                <a:solidFill>
                  <a:srgbClr val="D9D9D9"/>
                </a:solidFill>
                <a:latin typeface="Calibri" pitchFamily="34" charset="0"/>
              </a:defRPr>
            </a:lvl2pPr>
            <a:lvl3pPr indent="-228600" eaLnBrk="0" hangingPunct="0">
              <a:spcBef>
                <a:spcPct val="20000"/>
              </a:spcBef>
              <a:buFont typeface="Arial" charset="0"/>
              <a:buChar char="•"/>
              <a:defRPr sz="2400">
                <a:solidFill>
                  <a:srgbClr val="D9D9D9"/>
                </a:solidFill>
                <a:latin typeface="Calibri" pitchFamily="34" charset="0"/>
              </a:defRPr>
            </a:lvl3pPr>
            <a:lvl4pPr indent="-228600" eaLnBrk="0" hangingPunct="0">
              <a:spcBef>
                <a:spcPct val="20000"/>
              </a:spcBef>
              <a:buFont typeface="Arial" charset="0"/>
              <a:buChar char="–"/>
              <a:defRPr sz="2000">
                <a:solidFill>
                  <a:srgbClr val="D9D9D9"/>
                </a:solidFill>
                <a:latin typeface="Calibri" pitchFamily="34" charset="0"/>
              </a:defRPr>
            </a:lvl4pPr>
            <a:lvl5pPr indent="-228600" eaLnBrk="0" hangingPunct="0">
              <a:spcBef>
                <a:spcPct val="20000"/>
              </a:spcBef>
              <a:buFont typeface="Arial" charset="0"/>
              <a:buChar char="»"/>
              <a:defRPr sz="2000">
                <a:solidFill>
                  <a:srgbClr val="D9D9D9"/>
                </a:solidFill>
                <a:latin typeface="Calibri" pitchFamily="34" charset="0"/>
              </a:defRPr>
            </a:lvl5pPr>
            <a:lvl6pPr indent="-228600" eaLnBrk="0" fontAlgn="base" hangingPunct="0">
              <a:spcBef>
                <a:spcPct val="20000"/>
              </a:spcBef>
              <a:spcAft>
                <a:spcPct val="0"/>
              </a:spcAft>
              <a:buFont typeface="Arial" charset="0"/>
              <a:buChar char="»"/>
              <a:defRPr sz="2000">
                <a:solidFill>
                  <a:srgbClr val="D9D9D9"/>
                </a:solidFill>
                <a:latin typeface="Calibri" pitchFamily="34" charset="0"/>
              </a:defRPr>
            </a:lvl6pPr>
            <a:lvl7pPr indent="-228600" eaLnBrk="0" fontAlgn="base" hangingPunct="0">
              <a:spcBef>
                <a:spcPct val="20000"/>
              </a:spcBef>
              <a:spcAft>
                <a:spcPct val="0"/>
              </a:spcAft>
              <a:buFont typeface="Arial" charset="0"/>
              <a:buChar char="»"/>
              <a:defRPr sz="2000">
                <a:solidFill>
                  <a:srgbClr val="D9D9D9"/>
                </a:solidFill>
                <a:latin typeface="Calibri" pitchFamily="34" charset="0"/>
              </a:defRPr>
            </a:lvl7pPr>
            <a:lvl8pPr indent="-228600" eaLnBrk="0" fontAlgn="base" hangingPunct="0">
              <a:spcBef>
                <a:spcPct val="20000"/>
              </a:spcBef>
              <a:spcAft>
                <a:spcPct val="0"/>
              </a:spcAft>
              <a:buFont typeface="Arial" charset="0"/>
              <a:buChar char="»"/>
              <a:defRPr sz="2000">
                <a:solidFill>
                  <a:srgbClr val="D9D9D9"/>
                </a:solidFill>
                <a:latin typeface="Calibri" pitchFamily="34" charset="0"/>
              </a:defRPr>
            </a:lvl8pPr>
            <a:lvl9pPr indent="-228600" eaLnBrk="0" fontAlgn="base" hangingPunct="0">
              <a:spcBef>
                <a:spcPct val="20000"/>
              </a:spcBef>
              <a:spcAft>
                <a:spcPct val="0"/>
              </a:spcAft>
              <a:buFont typeface="Arial" charset="0"/>
              <a:buChar char="»"/>
              <a:defRPr sz="2000">
                <a:solidFill>
                  <a:srgbClr val="D9D9D9"/>
                </a:solidFill>
                <a:latin typeface="Calibri" pitchFamily="34" charset="0"/>
              </a:defRPr>
            </a:lvl9pPr>
          </a:lstStyle>
          <a:p>
            <a:pPr algn="ctr" eaLnBrk="1" hangingPunct="1">
              <a:spcBef>
                <a:spcPct val="0"/>
              </a:spcBef>
              <a:buFontTx/>
              <a:buNone/>
            </a:pPr>
            <a:r>
              <a:rPr lang="en-US" altLang="en-US" sz="1200" dirty="0">
                <a:latin typeface="Arial" charset="0"/>
              </a:rPr>
              <a:t>©2014 Office of Massachusetts Attorney General Martha Coakley</a:t>
            </a:r>
          </a:p>
        </p:txBody>
      </p:sp>
      <p:sp>
        <p:nvSpPr>
          <p:cNvPr id="5" name="Rounded Rectangle 4"/>
          <p:cNvSpPr/>
          <p:nvPr/>
        </p:nvSpPr>
        <p:spPr>
          <a:xfrm>
            <a:off x="609600" y="5105400"/>
            <a:ext cx="7848600" cy="685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marL="0" indent="0" algn="ctr" eaLnBrk="1" fontAlgn="auto" hangingPunct="1">
              <a:spcAft>
                <a:spcPts val="0"/>
              </a:spcAft>
              <a:buFontTx/>
              <a:buNone/>
              <a:defRPr/>
            </a:pPr>
            <a:r>
              <a:rPr lang="en-US" sz="2000" b="1" i="1" dirty="0" smtClean="0">
                <a:solidFill>
                  <a:schemeClr val="bg1"/>
                </a:solidFill>
              </a:rPr>
              <a:t>So finding an NPV positive modification may be the key to getting a modification under Ch. 244 s. 35B.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a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ago</Template>
  <TotalTime>0</TotalTime>
  <Words>1630</Words>
  <Application>Microsoft Office PowerPoint</Application>
  <PresentationFormat>On-screen Show (4:3)</PresentationFormat>
  <Paragraphs>147</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ago</vt:lpstr>
      <vt:lpstr>Practical Guidance on 35B Loan Modification Reviews</vt:lpstr>
      <vt:lpstr>Presentation Overview</vt:lpstr>
      <vt:lpstr>An Act Preventing Unlawful and Unnecessary Foreclosures</vt:lpstr>
      <vt:lpstr>“Certain Mortgage” §35B(a)</vt:lpstr>
      <vt:lpstr>Not a “Certain Mortgage” §35B(a)</vt:lpstr>
      <vt:lpstr>How do I tell if this applies to my clients?</vt:lpstr>
      <vt:lpstr>A Typical Foreclosure Timeline in Massachusetts*</vt:lpstr>
      <vt:lpstr>Reasonable Steps &amp; Good Faith §35B(b)</vt:lpstr>
      <vt:lpstr>Presumption of Good Faith &amp; Compliance  §35B(b)(2)(iv)</vt:lpstr>
      <vt:lpstr>35B Loan Modification Timeline §35B(c)</vt:lpstr>
      <vt:lpstr>Tips for working with the 35B timeline</vt:lpstr>
      <vt:lpstr>Other Issues you may encounter</vt:lpstr>
      <vt:lpstr>Tracking Violations of Ch. 244 s. 35B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2012-11-13T19:37:42Z</dcterms:created>
  <dcterms:modified xsi:type="dcterms:W3CDTF">2014-03-25T18:35:41Z</dcterms:modified>
</cp:coreProperties>
</file>