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92" r:id="rId1"/>
    <p:sldMasterId id="2147483828" r:id="rId2"/>
    <p:sldMasterId id="2147483843" r:id="rId3"/>
    <p:sldMasterId id="2147483866" r:id="rId4"/>
    <p:sldMasterId id="2147483880" r:id="rId5"/>
    <p:sldMasterId id="2147483894" r:id="rId6"/>
  </p:sldMasterIdLst>
  <p:notesMasterIdLst>
    <p:notesMasterId r:id="rId25"/>
  </p:notesMasterIdLst>
  <p:handoutMasterIdLst>
    <p:handoutMasterId r:id="rId26"/>
  </p:handoutMasterIdLst>
  <p:sldIdLst>
    <p:sldId id="309" r:id="rId7"/>
    <p:sldId id="504" r:id="rId8"/>
    <p:sldId id="489" r:id="rId9"/>
    <p:sldId id="490" r:id="rId10"/>
    <p:sldId id="491" r:id="rId11"/>
    <p:sldId id="492" r:id="rId12"/>
    <p:sldId id="493" r:id="rId13"/>
    <p:sldId id="505" r:id="rId14"/>
    <p:sldId id="496" r:id="rId15"/>
    <p:sldId id="497" r:id="rId16"/>
    <p:sldId id="498" r:id="rId17"/>
    <p:sldId id="506" r:id="rId18"/>
    <p:sldId id="510" r:id="rId19"/>
    <p:sldId id="508" r:id="rId20"/>
    <p:sldId id="509" r:id="rId21"/>
    <p:sldId id="507" r:id="rId22"/>
    <p:sldId id="499" r:id="rId23"/>
    <p:sldId id="500"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Rice" initials="D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7"/>
    <a:srgbClr val="0C61A4"/>
    <a:srgbClr val="E9EDF4"/>
    <a:srgbClr val="B0C7E2"/>
    <a:srgbClr val="666666"/>
    <a:srgbClr val="559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92" autoAdjust="0"/>
    <p:restoredTop sz="68215" autoAdjust="0"/>
  </p:normalViewPr>
  <p:slideViewPr>
    <p:cSldViewPr snapToObjects="1">
      <p:cViewPr varScale="1">
        <p:scale>
          <a:sx n="63" d="100"/>
          <a:sy n="63" d="100"/>
        </p:scale>
        <p:origin x="1908" y="60"/>
      </p:cViewPr>
      <p:guideLst>
        <p:guide orient="horz" pos="2160"/>
        <p:guide pos="2880"/>
      </p:guideLst>
    </p:cSldViewPr>
  </p:slideViewPr>
  <p:outlineViewPr>
    <p:cViewPr>
      <p:scale>
        <a:sx n="33" d="100"/>
        <a:sy n="33" d="100"/>
      </p:scale>
      <p:origin x="0" y="-2634"/>
    </p:cViewPr>
  </p:outlineViewPr>
  <p:notesTextViewPr>
    <p:cViewPr>
      <p:scale>
        <a:sx n="100" d="100"/>
        <a:sy n="100" d="100"/>
      </p:scale>
      <p:origin x="0" y="0"/>
    </p:cViewPr>
  </p:notesTextViewPr>
  <p:sorterViewPr>
    <p:cViewPr>
      <p:scale>
        <a:sx n="130" d="100"/>
        <a:sy n="130" d="100"/>
      </p:scale>
      <p:origin x="0" y="0"/>
    </p:cViewPr>
  </p:sorterViewPr>
  <p:notesViewPr>
    <p:cSldViewPr snapToObjects="1">
      <p:cViewPr varScale="1">
        <p:scale>
          <a:sx n="69" d="100"/>
          <a:sy n="69" d="100"/>
        </p:scale>
        <p:origin x="27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lvl1pPr defTabSz="457528">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lvl1pPr algn="r" defTabSz="457528">
              <a:defRPr sz="1200">
                <a:latin typeface="Arial" charset="0"/>
                <a:cs typeface="Arial" charset="0"/>
              </a:defRPr>
            </a:lvl1pPr>
          </a:lstStyle>
          <a:p>
            <a:pPr>
              <a:defRPr/>
            </a:pPr>
            <a:fld id="{DD613E32-9811-4093-8E24-3F0F1733D10F}" type="datetime1">
              <a:rPr lang="en-US"/>
              <a:pPr>
                <a:defRPr/>
              </a:pPr>
              <a:t>10/31/2013</a:t>
            </a:fld>
            <a:endParaRPr lang="en-US"/>
          </a:p>
        </p:txBody>
      </p:sp>
      <p:sp>
        <p:nvSpPr>
          <p:cNvPr id="4" name="Footer Placeholder 3"/>
          <p:cNvSpPr>
            <a:spLocks noGrp="1"/>
          </p:cNvSpPr>
          <p:nvPr>
            <p:ph type="ftr" sz="quarter" idx="2"/>
          </p:nvPr>
        </p:nvSpPr>
        <p:spPr bwMode="auto">
          <a:xfrm>
            <a:off x="0" y="8829675"/>
            <a:ext cx="3038475" cy="465138"/>
          </a:xfrm>
          <a:prstGeom prst="rect">
            <a:avLst/>
          </a:prstGeom>
          <a:noFill/>
          <a:ln w="9525">
            <a:noFill/>
            <a:miter lim="800000"/>
            <a:headEnd/>
            <a:tailEnd/>
          </a:ln>
        </p:spPr>
        <p:txBody>
          <a:bodyPr vert="horz" wrap="square" lIns="93152" tIns="46577" rIns="93152" bIns="46577" numCol="1" anchor="b" anchorCtr="0" compatLnSpc="1">
            <a:prstTxWarp prst="textNoShape">
              <a:avLst/>
            </a:prstTxWarp>
          </a:bodyPr>
          <a:lstStyle>
            <a:lvl1pPr defTabSz="457528">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52" tIns="46577" rIns="93152" bIns="46577" numCol="1" anchor="b" anchorCtr="0" compatLnSpc="1">
            <a:prstTxWarp prst="textNoShape">
              <a:avLst/>
            </a:prstTxWarp>
          </a:bodyPr>
          <a:lstStyle>
            <a:lvl1pPr algn="r" defTabSz="457528">
              <a:defRPr sz="1200">
                <a:latin typeface="Arial" charset="0"/>
                <a:cs typeface="Arial" charset="0"/>
              </a:defRPr>
            </a:lvl1pPr>
          </a:lstStyle>
          <a:p>
            <a:pPr>
              <a:defRPr/>
            </a:pPr>
            <a:fld id="{DC9BA217-2F2C-490C-8506-9DAD4305A97A}" type="slidenum">
              <a:rPr lang="en-US"/>
              <a:pPr>
                <a:defRPr/>
              </a:pPr>
              <a:t>‹#›</a:t>
            </a:fld>
            <a:endParaRPr lang="en-US"/>
          </a:p>
        </p:txBody>
      </p:sp>
    </p:spTree>
    <p:extLst>
      <p:ext uri="{BB962C8B-B14F-4D97-AF65-F5344CB8AC3E}">
        <p14:creationId xmlns:p14="http://schemas.microsoft.com/office/powerpoint/2010/main" val="1864555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lvl1pPr defTabSz="457528">
              <a:defRPr sz="1200">
                <a:latin typeface="Arial" charset="0"/>
                <a:cs typeface="Arial"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lvl1pPr algn="r" defTabSz="457528">
              <a:defRPr sz="1200">
                <a:latin typeface="Arial" charset="0"/>
                <a:cs typeface="Arial" charset="0"/>
              </a:defRPr>
            </a:lvl1pPr>
          </a:lstStyle>
          <a:p>
            <a:pPr>
              <a:defRPr/>
            </a:pPr>
            <a:fld id="{3CC7444F-F7EF-4885-A867-E5BD2F843125}" type="datetime1">
              <a:rPr lang="en-US"/>
              <a:pPr>
                <a:defRPr/>
              </a:pPr>
              <a:t>10/31/2013</a:t>
            </a:fld>
            <a:endParaRPr lang="en-US"/>
          </a:p>
        </p:txBody>
      </p:sp>
      <p:sp>
        <p:nvSpPr>
          <p:cNvPr id="4" name="Slide Image Placeholder 3"/>
          <p:cNvSpPr>
            <a:spLocks noGrp="1" noRot="1" noChangeAspect="1"/>
          </p:cNvSpPr>
          <p:nvPr>
            <p:ph type="sldImg" idx="2"/>
          </p:nvPr>
        </p:nvSpPr>
        <p:spPr>
          <a:xfrm>
            <a:off x="1182688" y="696913"/>
            <a:ext cx="4648200" cy="3486150"/>
          </a:xfrm>
          <a:prstGeom prst="rect">
            <a:avLst/>
          </a:prstGeom>
          <a:noFill/>
          <a:ln w="12700">
            <a:solidFill>
              <a:prstClr val="black"/>
            </a:solidFill>
          </a:ln>
        </p:spPr>
        <p:txBody>
          <a:bodyPr vert="horz" lIns="89813" tIns="44907" rIns="89813" bIns="44907" rtlCol="0" anchor="ctr"/>
          <a:lstStyle/>
          <a:p>
            <a:pPr lvl="0"/>
            <a:endParaRPr lang="en-US" noProof="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52" tIns="46577" rIns="93152" bIns="465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52" tIns="46577" rIns="93152" bIns="46577" numCol="1" anchor="b" anchorCtr="0" compatLnSpc="1">
            <a:prstTxWarp prst="textNoShape">
              <a:avLst/>
            </a:prstTxWarp>
          </a:bodyPr>
          <a:lstStyle>
            <a:lvl1pPr defTabSz="457528">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52" tIns="46577" rIns="93152" bIns="46577" numCol="1" anchor="b" anchorCtr="0" compatLnSpc="1">
            <a:prstTxWarp prst="textNoShape">
              <a:avLst/>
            </a:prstTxWarp>
          </a:bodyPr>
          <a:lstStyle>
            <a:lvl1pPr algn="r" defTabSz="457528">
              <a:defRPr sz="1200">
                <a:latin typeface="Arial" charset="0"/>
                <a:cs typeface="Arial" charset="0"/>
              </a:defRPr>
            </a:lvl1pPr>
          </a:lstStyle>
          <a:p>
            <a:pPr>
              <a:defRPr/>
            </a:pPr>
            <a:fld id="{F4012DEA-3EB3-4BEF-92D8-CA29574A980F}" type="slidenum">
              <a:rPr lang="en-US"/>
              <a:pPr>
                <a:defRPr/>
              </a:pPr>
              <a:t>‹#›</a:t>
            </a:fld>
            <a:endParaRPr lang="en-US"/>
          </a:p>
        </p:txBody>
      </p:sp>
    </p:spTree>
    <p:extLst>
      <p:ext uri="{BB962C8B-B14F-4D97-AF65-F5344CB8AC3E}">
        <p14:creationId xmlns:p14="http://schemas.microsoft.com/office/powerpoint/2010/main" val="215827834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24579" name="Slide Number Placeholder 3"/>
          <p:cNvSpPr>
            <a:spLocks noGrp="1"/>
          </p:cNvSpPr>
          <p:nvPr>
            <p:ph type="sldNum" sz="quarter" idx="5"/>
          </p:nvPr>
        </p:nvSpPr>
        <p:spPr>
          <a:noFill/>
        </p:spPr>
        <p:txBody>
          <a:bodyPr/>
          <a:lstStyle/>
          <a:p>
            <a:pPr defTabSz="457200"/>
            <a:fld id="{F73D6E3D-6560-41E5-9092-33857481111E}" type="slidenum">
              <a:rPr lang="en-US" smtClean="0">
                <a:latin typeface="Arial" pitchFamily="34" charset="0"/>
              </a:rPr>
              <a:pPr defTabSz="457200"/>
              <a:t>0</a:t>
            </a:fld>
            <a:endParaRPr lang="en-US" smtClean="0">
              <a:latin typeface="Arial" pitchFamily="34" charset="0"/>
            </a:endParaRPr>
          </a:p>
        </p:txBody>
      </p:sp>
    </p:spTree>
    <p:extLst>
      <p:ext uri="{BB962C8B-B14F-4D97-AF65-F5344CB8AC3E}">
        <p14:creationId xmlns:p14="http://schemas.microsoft.com/office/powerpoint/2010/main" val="6008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Different picture of possible outcomes in 2014 – look at discretionary spending caps under different scenarios: Freeze @2013/CR, with no changes to sequestration in 2014; eliminate sequestration.</a:t>
            </a:r>
          </a:p>
          <a:p>
            <a:r>
              <a:rPr lang="en-US" sz="1400" dirty="0" smtClean="0"/>
              <a:t>If</a:t>
            </a:r>
            <a:r>
              <a:rPr lang="en-US" sz="1400" baseline="0" dirty="0" smtClean="0"/>
              <a:t> Congress doesn’t eliminate or modify sequestration, NDD funding will remain flat in 2014.  If</a:t>
            </a:r>
            <a:r>
              <a:rPr lang="en-US" sz="1400" dirty="0" smtClean="0"/>
              <a:t> Congress were to eliminate sequestration in 2014, nearly $40B in additional funds for NDD programs.</a:t>
            </a:r>
            <a:endParaRPr lang="en-US" sz="1400" baseline="0" dirty="0" smtClean="0"/>
          </a:p>
          <a:p>
            <a:endParaRPr lang="en-US" sz="1400" baseline="0" dirty="0" smtClean="0"/>
          </a:p>
          <a:p>
            <a:r>
              <a:rPr lang="en-US" sz="1400" dirty="0" smtClean="0"/>
              <a:t>For defense, sequestration would cut $20 billion in 2014, relative to 2013/CR level.  </a:t>
            </a:r>
          </a:p>
          <a:p>
            <a:endParaRPr lang="en-US" sz="1400" baseline="0" dirty="0"/>
          </a:p>
          <a:p>
            <a:r>
              <a:rPr lang="en-US" sz="1400" dirty="0" smtClean="0"/>
              <a:t>This is one reason there will be pressure to modify sequestration in final agreement.  Key: if Congress modifies sequestration for defense, it must also restore funding for NDD programs.</a:t>
            </a:r>
            <a:endParaRPr lang="en-US" sz="1400" baseline="0" dirty="0" smtClean="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9</a:t>
            </a:fld>
            <a:endParaRPr lang="en-US"/>
          </a:p>
        </p:txBody>
      </p:sp>
    </p:spTree>
    <p:extLst>
      <p:ext uri="{BB962C8B-B14F-4D97-AF65-F5344CB8AC3E}">
        <p14:creationId xmlns:p14="http://schemas.microsoft.com/office/powerpoint/2010/main" val="324617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While landscape can always change, seems like final outcome for HUD programs is likely to fall somewhere between two possibilities.</a:t>
            </a:r>
          </a:p>
          <a:p>
            <a:r>
              <a:rPr lang="en-US" sz="1400" dirty="0" smtClean="0"/>
              <a:t>Low: CR with no changes in sequestration or anomalies.  Lock in sequestration cuts.  Number of families using vouchers will continue to decline this year and next.</a:t>
            </a:r>
          </a:p>
          <a:p>
            <a:r>
              <a:rPr lang="en-US" sz="1400" dirty="0" smtClean="0"/>
              <a:t>High: Eliminate CR and pass omnibus including full THUD bill.  Senate bill is written to roughly same caps, so provides a good model for what a HUD bill might look like if eliminate sequestration.  ILLUSTRATION ONLY.</a:t>
            </a:r>
          </a:p>
          <a:p>
            <a:pPr marL="285750" indent="-285750">
              <a:buFont typeface="Arial" panose="020B0604020202020204" pitchFamily="34" charset="0"/>
              <a:buChar char="•"/>
            </a:pPr>
            <a:r>
              <a:rPr lang="en-US" sz="1400" dirty="0" smtClean="0"/>
              <a:t>Restore nearly all vouchers cut by sequestration</a:t>
            </a:r>
          </a:p>
          <a:p>
            <a:pPr marL="285750" indent="-285750">
              <a:buFont typeface="Arial" panose="020B0604020202020204" pitchFamily="34" charset="0"/>
              <a:buChar char="•"/>
            </a:pPr>
            <a:r>
              <a:rPr lang="en-US" sz="1400" dirty="0" smtClean="0"/>
              <a:t>Much more adequate PH operating funding</a:t>
            </a:r>
          </a:p>
          <a:p>
            <a:pPr marL="285750" indent="-285750">
              <a:buFont typeface="Arial" panose="020B0604020202020204" pitchFamily="34" charset="0"/>
              <a:buChar char="•"/>
            </a:pPr>
            <a:r>
              <a:rPr lang="en-US" sz="1400" dirty="0" smtClean="0"/>
              <a:t>Take major step toward reversing shortfalls in PBRA.</a:t>
            </a:r>
          </a:p>
          <a:p>
            <a:pPr marL="285750" indent="-285750">
              <a:buFont typeface="Arial" panose="020B0604020202020204" pitchFamily="34" charset="0"/>
              <a:buChar char="•"/>
            </a:pPr>
            <a:r>
              <a:rPr lang="en-US" sz="1400" dirty="0" smtClean="0"/>
              <a:t>Increased funding for homeless assistance.</a:t>
            </a:r>
          </a:p>
          <a:p>
            <a:r>
              <a:rPr lang="en-US" sz="1400" dirty="0" smtClean="0"/>
              <a:t>Possibilities where funding levels could fall somewhere in-between: CR with anomalies; deal to remove sequestration in FY14 only in part.</a:t>
            </a:r>
            <a:endParaRPr lang="en-US" sz="1400"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10</a:t>
            </a:fld>
            <a:endParaRPr lang="en-US"/>
          </a:p>
        </p:txBody>
      </p:sp>
    </p:spTree>
    <p:extLst>
      <p:ext uri="{BB962C8B-B14F-4D97-AF65-F5344CB8AC3E}">
        <p14:creationId xmlns:p14="http://schemas.microsoft.com/office/powerpoint/2010/main" val="48863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07" charset="-128"/>
                <a:cs typeface="ＭＳ Ｐゴシック" pitchFamily="-107" charset="-128"/>
              </a:rPr>
              <a:t>The estimates of PHAs facing shortfalls, assuming no changes in funding, leasing, etc., remains the same, </a:t>
            </a:r>
            <a:r>
              <a:rPr lang="en-US" sz="1200" kern="1200" dirty="0" err="1" smtClean="0">
                <a:solidFill>
                  <a:schemeClr val="tx1"/>
                </a:solidFill>
                <a:effectLst/>
                <a:latin typeface="+mn-lt"/>
                <a:ea typeface="ＭＳ Ｐゴシック" pitchFamily="-107" charset="-128"/>
                <a:cs typeface="ＭＳ Ｐゴシック" pitchFamily="-107" charset="-128"/>
              </a:rPr>
              <a:t>i.e</a:t>
            </a:r>
            <a:r>
              <a:rPr lang="en-US" sz="1200" kern="1200" dirty="0" smtClean="0">
                <a:solidFill>
                  <a:schemeClr val="tx1"/>
                </a:solidFill>
                <a:effectLst/>
                <a:latin typeface="+mn-lt"/>
                <a:ea typeface="ＭＳ Ｐゴシック" pitchFamily="-107" charset="-128"/>
                <a:cs typeface="ＭＳ Ｐゴシック" pitchFamily="-107" charset="-128"/>
              </a:rPr>
              <a:t>,. ~600 by end of 2013 and another 400 by end of June 2014.  These figures do not include use of set aside funds, as the assumptions rule out attrition.  In other words, the figures show what happens if PHAs attempt to rely entirely on reserves to address shortfalls.</a:t>
            </a:r>
            <a:endParaRPr lang="en-US"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11</a:t>
            </a:fld>
            <a:endParaRPr lang="en-US"/>
          </a:p>
        </p:txBody>
      </p:sp>
    </p:spTree>
    <p:extLst>
      <p:ext uri="{BB962C8B-B14F-4D97-AF65-F5344CB8AC3E}">
        <p14:creationId xmlns:p14="http://schemas.microsoft.com/office/powerpoint/2010/main" val="2436107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07" charset="-128"/>
                <a:cs typeface="ＭＳ Ｐゴシック" pitchFamily="-107" charset="-128"/>
              </a:rPr>
              <a:t>MA</a:t>
            </a:r>
            <a:r>
              <a:rPr lang="en-US" sz="1200" kern="1200" baseline="0" dirty="0" smtClean="0">
                <a:solidFill>
                  <a:schemeClr val="tx1"/>
                </a:solidFill>
                <a:effectLst/>
                <a:latin typeface="+mn-lt"/>
                <a:ea typeface="ＭＳ Ｐゴシック" pitchFamily="-107" charset="-128"/>
                <a:cs typeface="ＭＳ Ｐゴシック" pitchFamily="-107" charset="-128"/>
              </a:rPr>
              <a:t> c</a:t>
            </a:r>
            <a:r>
              <a:rPr lang="en-US" sz="1200" kern="1200" dirty="0" smtClean="0">
                <a:solidFill>
                  <a:schemeClr val="tx1"/>
                </a:solidFill>
                <a:effectLst/>
                <a:latin typeface="+mn-lt"/>
                <a:ea typeface="ＭＳ Ｐゴシック" pitchFamily="-107" charset="-128"/>
                <a:cs typeface="ＭＳ Ｐゴシック" pitchFamily="-107" charset="-128"/>
              </a:rPr>
              <a:t>uts are below the 76,524 vouchers leased in MA as of December 2012.</a:t>
            </a:r>
            <a:endParaRPr lang="en-US"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13</a:t>
            </a:fld>
            <a:endParaRPr lang="en-US"/>
          </a:p>
        </p:txBody>
      </p:sp>
    </p:spTree>
    <p:extLst>
      <p:ext uri="{BB962C8B-B14F-4D97-AF65-F5344CB8AC3E}">
        <p14:creationId xmlns:p14="http://schemas.microsoft.com/office/powerpoint/2010/main" val="251761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of estimate</a:t>
            </a:r>
            <a:r>
              <a:rPr lang="en-US" baseline="0" dirty="0" smtClean="0"/>
              <a:t> is about $100M above Senate.</a:t>
            </a:r>
            <a:endParaRPr lang="en-US"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14</a:t>
            </a:fld>
            <a:endParaRPr lang="en-US"/>
          </a:p>
        </p:txBody>
      </p:sp>
    </p:spTree>
    <p:extLst>
      <p:ext uri="{BB962C8B-B14F-4D97-AF65-F5344CB8AC3E}">
        <p14:creationId xmlns:p14="http://schemas.microsoft.com/office/powerpoint/2010/main" val="8299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696913"/>
            <a:ext cx="3925888" cy="2944812"/>
          </a:xfrm>
        </p:spPr>
      </p:sp>
      <p:sp>
        <p:nvSpPr>
          <p:cNvPr id="3" name="Notes Placeholder 2"/>
          <p:cNvSpPr>
            <a:spLocks noGrp="1"/>
          </p:cNvSpPr>
          <p:nvPr>
            <p:ph type="body" idx="1"/>
          </p:nvPr>
        </p:nvSpPr>
        <p:spPr>
          <a:xfrm>
            <a:off x="701675" y="3886201"/>
            <a:ext cx="5607050" cy="4943474"/>
          </a:xfrm>
        </p:spPr>
        <p:txBody>
          <a:bodyPr>
            <a:normAutofit/>
          </a:bodyPr>
          <a:lstStyle/>
          <a:p>
            <a:r>
              <a:rPr lang="en-US" sz="1400" kern="1200" dirty="0" smtClean="0">
                <a:solidFill>
                  <a:schemeClr val="tx1"/>
                </a:solidFill>
                <a:latin typeface="+mn-lt"/>
                <a:ea typeface="+mn-ea"/>
                <a:cs typeface="+mn-cs"/>
              </a:rPr>
              <a:t>In documenting harm of sequestration, important to consider not only what’s happening now, but what would likely happen in 2014 if funding is not restored.</a:t>
            </a:r>
          </a:p>
        </p:txBody>
      </p:sp>
      <p:sp>
        <p:nvSpPr>
          <p:cNvPr id="4" name="Slide Number Placeholder 3"/>
          <p:cNvSpPr>
            <a:spLocks noGrp="1"/>
          </p:cNvSpPr>
          <p:nvPr>
            <p:ph type="sldNum" sz="quarter" idx="10"/>
          </p:nvPr>
        </p:nvSpPr>
        <p:spPr/>
        <p:txBody>
          <a:bodyPr/>
          <a:lstStyle/>
          <a:p>
            <a:pPr>
              <a:defRPr/>
            </a:pPr>
            <a:fld id="{57C5D9B0-4507-43AE-8A22-8CCA059B9995}"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032401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696913"/>
            <a:ext cx="3925888" cy="2944812"/>
          </a:xfrm>
        </p:spPr>
      </p:sp>
      <p:sp>
        <p:nvSpPr>
          <p:cNvPr id="3" name="Notes Placeholder 2"/>
          <p:cNvSpPr>
            <a:spLocks noGrp="1"/>
          </p:cNvSpPr>
          <p:nvPr>
            <p:ph type="body" idx="1"/>
          </p:nvPr>
        </p:nvSpPr>
        <p:spPr>
          <a:xfrm>
            <a:off x="701675" y="3886201"/>
            <a:ext cx="5607050" cy="4943474"/>
          </a:xfrm>
        </p:spPr>
        <p:txBody>
          <a:bodyPr>
            <a:normAutofit/>
          </a:bodyPr>
          <a:lstStyle/>
          <a:p>
            <a:endParaRPr lang="en-US" sz="14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7C5D9B0-4507-43AE-8A22-8CCA059B9995}"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47281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37160" algn="l"/>
              </a:tabLst>
            </a:pPr>
            <a:r>
              <a:rPr lang="en-US" sz="1200" b="1" dirty="0" smtClean="0">
                <a:effectLst/>
                <a:latin typeface="Garamond" panose="02020404030301010803" pitchFamily="18" charset="0"/>
                <a:ea typeface="Times New Roman" panose="02020603050405020304" pitchFamily="18" charset="0"/>
                <a:cs typeface="Times New Roman" panose="02020603050405020304" pitchFamily="18" charset="0"/>
              </a:rPr>
              <a:t>Year, Renewal Proration</a:t>
            </a:r>
            <a:endPar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2012  99.6%</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2011  98.81%</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2010  99.5%</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2009  99.1%</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2008  101.453%</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2007  105.017%</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2006  94.6%</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 </a:t>
            </a:r>
          </a:p>
          <a:p>
            <a:pPr marL="0" marR="0">
              <a:spcBef>
                <a:spcPts val="0"/>
              </a:spcBef>
              <a:spcAft>
                <a:spcPts val="0"/>
              </a:spcAft>
              <a:tabLst>
                <a:tab pos="137160" algn="l"/>
              </a:tabLst>
            </a:pPr>
            <a:r>
              <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rPr>
              <a:t>2005  95.9% </a:t>
            </a:r>
          </a:p>
          <a:p>
            <a:endParaRPr lang="en-US"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1</a:t>
            </a:fld>
            <a:endParaRPr lang="en-US"/>
          </a:p>
        </p:txBody>
      </p:sp>
    </p:spTree>
    <p:extLst>
      <p:ext uri="{BB962C8B-B14F-4D97-AF65-F5344CB8AC3E}">
        <p14:creationId xmlns:p14="http://schemas.microsoft.com/office/powerpoint/2010/main" val="147825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2133600" y="696913"/>
            <a:ext cx="2895600" cy="2171700"/>
          </a:xfrm>
          <a:noFill/>
          <a:ln>
            <a:solidFill>
              <a:srgbClr val="000000"/>
            </a:solidFill>
            <a:miter lim="800000"/>
            <a:headEnd/>
            <a:tailEnd/>
          </a:ln>
        </p:spPr>
      </p:sp>
      <p:sp>
        <p:nvSpPr>
          <p:cNvPr id="64514" name="Notes Placeholder 2"/>
          <p:cNvSpPr>
            <a:spLocks noGrp="1"/>
          </p:cNvSpPr>
          <p:nvPr>
            <p:ph type="body" idx="1"/>
          </p:nvPr>
        </p:nvSpPr>
        <p:spPr>
          <a:xfrm>
            <a:off x="701519" y="3048001"/>
            <a:ext cx="5607362" cy="5943600"/>
          </a:xfrm>
          <a:noFill/>
          <a:ln/>
        </p:spPr>
        <p:txBody>
          <a:bodyPr>
            <a:noAutofit/>
          </a:bodyPr>
          <a:lstStyle/>
          <a:p>
            <a:pPr eaLnBrk="1" hangingPunct="1">
              <a:spcBef>
                <a:spcPts val="0"/>
              </a:spcBef>
            </a:pPr>
            <a:r>
              <a:rPr lang="en-US" sz="1400" dirty="0" smtClean="0">
                <a:ea typeface="ＭＳ Ｐゴシック" pitchFamily="34" charset="-128"/>
              </a:rPr>
              <a:t>Since the 2010 elections, Congress and the Administration have been engaged in a monumental battle over federal fiscal policy that has huge ramifications for the economy, the role of the federal government in many areas, and the well-being of low-income families.  Result over past 3 years has been a swing towards austerity, beginning with funding cuts in FY 2011 and passage of the BCA.</a:t>
            </a:r>
          </a:p>
          <a:p>
            <a:pPr eaLnBrk="1" hangingPunct="1">
              <a:spcBef>
                <a:spcPts val="0"/>
              </a:spcBef>
            </a:pPr>
            <a:endParaRPr lang="en-US" sz="1400" dirty="0">
              <a:ea typeface="ＭＳ Ｐゴシック" pitchFamily="34" charset="-128"/>
            </a:endParaRPr>
          </a:p>
          <a:p>
            <a:pPr eaLnBrk="1" hangingPunct="1">
              <a:spcBef>
                <a:spcPts val="0"/>
              </a:spcBef>
            </a:pPr>
            <a:r>
              <a:rPr lang="en-US" sz="1400" dirty="0" smtClean="0">
                <a:ea typeface="ＭＳ Ｐゴシック" pitchFamily="34" charset="-128"/>
              </a:rPr>
              <a:t>Establishes tight caps on discretionary spending in each year, 2012 – 2021, with </a:t>
            </a:r>
            <a:r>
              <a:rPr lang="en-US" sz="1400" u="sng" dirty="0" smtClean="0">
                <a:ea typeface="ＭＳ Ｐゴシック" pitchFamily="34" charset="-128"/>
              </a:rPr>
              <a:t>separate caps </a:t>
            </a:r>
            <a:r>
              <a:rPr lang="en-US" sz="1400" dirty="0" smtClean="0">
                <a:ea typeface="ＭＳ Ｐゴシック" pitchFamily="34" charset="-128"/>
              </a:rPr>
              <a:t>for defense and non-defense programs.  Separate caps for D and ND are key to preventing further NDD cuts.</a:t>
            </a:r>
          </a:p>
          <a:p>
            <a:pPr eaLnBrk="1" hangingPunct="1">
              <a:spcBef>
                <a:spcPts val="0"/>
              </a:spcBef>
            </a:pPr>
            <a:endParaRPr lang="en-US" sz="1400" dirty="0" smtClean="0">
              <a:ea typeface="ＭＳ Ｐゴシック" pitchFamily="34" charset="-128"/>
            </a:endParaRPr>
          </a:p>
          <a:p>
            <a:pPr eaLnBrk="1" hangingPunct="1">
              <a:spcBef>
                <a:spcPts val="0"/>
              </a:spcBef>
            </a:pPr>
            <a:r>
              <a:rPr lang="en-US" sz="1400" dirty="0">
                <a:ea typeface="ＭＳ Ｐゴシック" pitchFamily="34" charset="-128"/>
              </a:rPr>
              <a:t>S</a:t>
            </a:r>
            <a:r>
              <a:rPr lang="en-US" sz="1400" dirty="0" smtClean="0">
                <a:ea typeface="ＭＳ Ｐゴシック" pitchFamily="34" charset="-128"/>
              </a:rPr>
              <a:t>equestration.  Deepens the cuts in non-exempt discretionary programs, beginning with ATB cuts in 2013, and then by lowering the spending caps in 2014 – 2021.  [Also ATB cuts in non-exempt mandatory programs.]</a:t>
            </a:r>
          </a:p>
          <a:p>
            <a:pPr eaLnBrk="1" hangingPunct="1">
              <a:spcBef>
                <a:spcPts val="0"/>
              </a:spcBef>
            </a:pPr>
            <a:endParaRPr lang="en-US" sz="1400" dirty="0" smtClean="0">
              <a:ea typeface="ＭＳ Ｐゴシック" pitchFamily="34" charset="-128"/>
            </a:endParaRPr>
          </a:p>
          <a:p>
            <a:pPr eaLnBrk="1" hangingPunct="1">
              <a:spcBef>
                <a:spcPts val="0"/>
              </a:spcBef>
            </a:pPr>
            <a:r>
              <a:rPr lang="en-US" sz="1400" dirty="0" smtClean="0">
                <a:ea typeface="ＭＳ Ｐゴシック" pitchFamily="34" charset="-128"/>
              </a:rPr>
              <a:t>[Many essential low-income programs – Medicaid and SNAP – are exempted, but VASH is only exempted low-income housing program.]</a:t>
            </a:r>
          </a:p>
          <a:p>
            <a:pPr eaLnBrk="1" hangingPunct="1">
              <a:spcBef>
                <a:spcPts val="0"/>
              </a:spcBef>
            </a:pPr>
            <a:endParaRPr lang="en-US" sz="1400" dirty="0" smtClean="0">
              <a:ea typeface="ＭＳ Ｐゴシック" pitchFamily="34" charset="-128"/>
            </a:endParaRPr>
          </a:p>
          <a:p>
            <a:pPr eaLnBrk="1" hangingPunct="1">
              <a:spcBef>
                <a:spcPts val="0"/>
              </a:spcBef>
            </a:pPr>
            <a:r>
              <a:rPr lang="en-US" sz="1400" dirty="0" smtClean="0">
                <a:ea typeface="ＭＳ Ｐゴシック" pitchFamily="34" charset="-128"/>
              </a:rPr>
              <a:t>Sequestration is not a one-year thing: unless Congress acts to change the law, sequestration will reduce spending in 2014 and later years, as well as 2013.  </a:t>
            </a:r>
            <a:r>
              <a:rPr lang="en-US" sz="1400" u="sng" dirty="0" smtClean="0">
                <a:ea typeface="ＭＳ Ｐゴシック" pitchFamily="34" charset="-128"/>
              </a:rPr>
              <a:t>But sequestration reductions in 2014 – 2021 are not ATB.</a:t>
            </a:r>
          </a:p>
          <a:p>
            <a:pPr eaLnBrk="1" hangingPunct="1">
              <a:spcBef>
                <a:spcPts val="0"/>
              </a:spcBef>
            </a:pPr>
            <a:endParaRPr lang="en-US" sz="1400" u="sng" dirty="0" smtClean="0">
              <a:ea typeface="ＭＳ Ｐゴシック" pitchFamily="34" charset="-128"/>
            </a:endParaRPr>
          </a:p>
          <a:p>
            <a:pPr eaLnBrk="1" hangingPunct="1">
              <a:spcBef>
                <a:spcPts val="0"/>
              </a:spcBef>
            </a:pPr>
            <a:r>
              <a:rPr lang="en-US" sz="1400" dirty="0" smtClean="0">
                <a:ea typeface="ＭＳ Ｐゴシック" pitchFamily="34" charset="-128"/>
              </a:rPr>
              <a:t>BCA and sequestration cuts are front loaded in FY12 and FY13, but will continue to put enormous pressure on HUD budget in out-years.</a:t>
            </a:r>
          </a:p>
        </p:txBody>
      </p:sp>
      <p:sp>
        <p:nvSpPr>
          <p:cNvPr id="64515" name="Slide Number Placeholder 3"/>
          <p:cNvSpPr>
            <a:spLocks noGrp="1"/>
          </p:cNvSpPr>
          <p:nvPr>
            <p:ph type="sldNum" sz="quarter" idx="5"/>
          </p:nvPr>
        </p:nvSpPr>
        <p:spPr>
          <a:noFill/>
        </p:spPr>
        <p:txBody>
          <a:bodyPr/>
          <a:lstStyle/>
          <a:p>
            <a:pPr defTabSz="457200"/>
            <a:fld id="{1AC6271A-318F-494F-ABAF-EE38886FF8BF}" type="slidenum">
              <a:rPr lang="en-US" smtClean="0">
                <a:latin typeface="Arial" pitchFamily="34" charset="0"/>
              </a:rPr>
              <a:pPr defTabSz="457200"/>
              <a:t>2</a:t>
            </a:fld>
            <a:endParaRPr lang="en-US" smtClean="0">
              <a:latin typeface="Arial" pitchFamily="34" charset="0"/>
            </a:endParaRPr>
          </a:p>
        </p:txBody>
      </p:sp>
    </p:spTree>
    <p:extLst>
      <p:ext uri="{BB962C8B-B14F-4D97-AF65-F5344CB8AC3E}">
        <p14:creationId xmlns:p14="http://schemas.microsoft.com/office/powerpoint/2010/main" val="262987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96913"/>
            <a:ext cx="3162300" cy="2371725"/>
          </a:xfrm>
        </p:spPr>
      </p:sp>
      <p:sp>
        <p:nvSpPr>
          <p:cNvPr id="3" name="Notes Placeholder 2"/>
          <p:cNvSpPr>
            <a:spLocks noGrp="1"/>
          </p:cNvSpPr>
          <p:nvPr>
            <p:ph type="body" idx="1"/>
          </p:nvPr>
        </p:nvSpPr>
        <p:spPr>
          <a:xfrm>
            <a:off x="304800" y="3276600"/>
            <a:ext cx="6324599" cy="5322993"/>
          </a:xfrm>
        </p:spPr>
        <p:txBody>
          <a:bodyPr>
            <a:noAutofit/>
          </a:bodyPr>
          <a:lstStyle/>
          <a:p>
            <a:r>
              <a:rPr lang="en-US" sz="1400" dirty="0" smtClean="0"/>
              <a:t>1) The deficit reduction achieved since 2010 has been substantial:</a:t>
            </a:r>
          </a:p>
          <a:p>
            <a:pPr lvl="1">
              <a:buFont typeface="Arial" pitchFamily="34" charset="0"/>
              <a:buChar char="•"/>
            </a:pPr>
            <a:r>
              <a:rPr lang="en-US" sz="1400" dirty="0" smtClean="0"/>
              <a:t> Funding reductions for discretionary programs in the FY 2011 cycle</a:t>
            </a:r>
          </a:p>
          <a:p>
            <a:pPr lvl="1">
              <a:buFont typeface="Arial" pitchFamily="34" charset="0"/>
              <a:buChar char="•"/>
            </a:pPr>
            <a:r>
              <a:rPr lang="en-US" sz="1400" dirty="0" smtClean="0"/>
              <a:t> The BCA, which established tight discretionary spending caps for ten years</a:t>
            </a:r>
          </a:p>
          <a:p>
            <a:pPr lvl="1">
              <a:buFont typeface="Arial" pitchFamily="34" charset="0"/>
              <a:buChar char="•"/>
            </a:pPr>
            <a:r>
              <a:rPr lang="en-US" sz="1400" dirty="0" smtClean="0"/>
              <a:t> The “fiscal cliff” deal (ATRA), which made a series of changes in tax law </a:t>
            </a:r>
          </a:p>
          <a:p>
            <a:r>
              <a:rPr lang="en-US" sz="1400" dirty="0" smtClean="0"/>
              <a:t>Total deficit reduction to date: $2.8 trillion over decade, including interest savings.</a:t>
            </a:r>
          </a:p>
          <a:p>
            <a:endParaRPr lang="en-US" sz="1400" dirty="0" smtClean="0"/>
          </a:p>
          <a:p>
            <a:r>
              <a:rPr lang="en-US" sz="1400" dirty="0" smtClean="0"/>
              <a:t>2) Deficit reduction thus far has </a:t>
            </a:r>
            <a:r>
              <a:rPr lang="en-US" sz="1400" b="1" dirty="0" smtClean="0"/>
              <a:t>relied heavily on program cuts</a:t>
            </a:r>
            <a:r>
              <a:rPr lang="en-US" sz="1400" b="0" baseline="0" dirty="0" smtClean="0"/>
              <a:t> – </a:t>
            </a:r>
            <a:r>
              <a:rPr lang="en-US" sz="1400" dirty="0" smtClean="0"/>
              <a:t>particularly discretionary program cuts – cutting spending by more than $2 for every $1 in additional revenues.  About $900 billion in spending cuts from NDD programs, which include housing/CD.</a:t>
            </a:r>
          </a:p>
          <a:p>
            <a:endParaRPr lang="en-US" sz="1400" dirty="0" smtClean="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pPr>
              <a:defRPr/>
            </a:pPr>
            <a:fld id="{57C5D9B0-4507-43AE-8A22-8CCA059B999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69339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 security” is mostly housing assistance – about 60%.</a:t>
            </a:r>
          </a:p>
          <a:p>
            <a:endParaRPr lang="en-US" dirty="0" smtClean="0"/>
          </a:p>
          <a:p>
            <a:r>
              <a:rPr lang="en-US" dirty="0" smtClean="0"/>
              <a:t>In 2012, NDD spending totaled $616 billion, or 17 percent of federal spending. Of that total, 34 percent went to grants to states and localities, such as for K-12 education and highway projects, while 21 percent went to low-income programs, such as Head Start and low-income housing assistance. These categories are not mutually exclusive; a sizable share of grants to states and localities support low-income programs.</a:t>
            </a:r>
            <a:endParaRPr lang="en-US" dirty="0"/>
          </a:p>
        </p:txBody>
      </p:sp>
      <p:sp>
        <p:nvSpPr>
          <p:cNvPr id="4" name="Slide Number Placeholder 3"/>
          <p:cNvSpPr>
            <a:spLocks noGrp="1"/>
          </p:cNvSpPr>
          <p:nvPr>
            <p:ph type="sldNum" sz="quarter" idx="10"/>
          </p:nvPr>
        </p:nvSpPr>
        <p:spPr/>
        <p:txBody>
          <a:bodyPr/>
          <a:lstStyle/>
          <a:p>
            <a:pPr>
              <a:defRPr/>
            </a:pPr>
            <a:fld id="{F4012DEA-3EB3-4BEF-92D8-CA29574A980F}" type="slidenum">
              <a:rPr lang="en-US" smtClean="0"/>
              <a:pPr>
                <a:defRPr/>
              </a:pPr>
              <a:t>4</a:t>
            </a:fld>
            <a:endParaRPr lang="en-US"/>
          </a:p>
        </p:txBody>
      </p:sp>
    </p:spTree>
    <p:extLst>
      <p:ext uri="{BB962C8B-B14F-4D97-AF65-F5344CB8AC3E}">
        <p14:creationId xmlns:p14="http://schemas.microsoft.com/office/powerpoint/2010/main" val="309186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a:noFill/>
          <a:ln/>
        </p:spPr>
        <p:txBody>
          <a:bodyPr/>
          <a:lstStyle/>
          <a:p>
            <a:pPr marL="439738" eaLnBrk="1" hangingPunct="1">
              <a:buClr>
                <a:schemeClr val="tx2"/>
              </a:buClr>
            </a:pPr>
            <a:endParaRPr lang="en-US" dirty="0" smtClean="0">
              <a:ea typeface="ＭＳ Ｐゴシック" pitchFamily="34" charset="-128"/>
            </a:endParaRPr>
          </a:p>
          <a:p>
            <a:pPr marL="439738" eaLnBrk="1" hangingPunct="1"/>
            <a:r>
              <a:rPr lang="en-US" dirty="0" smtClean="0">
                <a:ea typeface="ＭＳ Ｐゴシック" pitchFamily="34" charset="-128"/>
              </a:rPr>
              <a:t>The cuts to discretionary programs are unprecedented.  Under BCA, NDD spending will fall to its lowest level on record, as a share of GDP.</a:t>
            </a:r>
          </a:p>
        </p:txBody>
      </p:sp>
      <p:sp>
        <p:nvSpPr>
          <p:cNvPr id="38915" name="Slide Number Placeholder 3"/>
          <p:cNvSpPr>
            <a:spLocks noGrp="1"/>
          </p:cNvSpPr>
          <p:nvPr>
            <p:ph type="sldNum" sz="quarter" idx="5"/>
          </p:nvPr>
        </p:nvSpPr>
        <p:spPr>
          <a:noFill/>
        </p:spPr>
        <p:txBody>
          <a:bodyPr/>
          <a:lstStyle/>
          <a:p>
            <a:pPr defTabSz="457200"/>
            <a:fld id="{0A9D9E1E-D2A1-48E7-8DBA-95518B287659}" type="slidenum">
              <a:rPr lang="en-US" smtClean="0">
                <a:latin typeface="Arial" pitchFamily="34" charset="0"/>
              </a:rPr>
              <a:pPr defTabSz="457200"/>
              <a:t>5</a:t>
            </a:fld>
            <a:endParaRPr lang="en-US" smtClean="0">
              <a:latin typeface="Arial" pitchFamily="34" charset="0"/>
            </a:endParaRPr>
          </a:p>
        </p:txBody>
      </p:sp>
    </p:spTree>
    <p:extLst>
      <p:ext uri="{BB962C8B-B14F-4D97-AF65-F5344CB8AC3E}">
        <p14:creationId xmlns:p14="http://schemas.microsoft.com/office/powerpoint/2010/main" val="330608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a:noFill/>
          <a:ln/>
        </p:spPr>
        <p:txBody>
          <a:bodyPr/>
          <a:lstStyle/>
          <a:p>
            <a:pPr marL="439738" eaLnBrk="1" hangingPunct="1">
              <a:buClr>
                <a:schemeClr val="tx2"/>
              </a:buClr>
            </a:pPr>
            <a:r>
              <a:rPr lang="en-US" sz="1400" dirty="0" smtClean="0">
                <a:ea typeface="ＭＳ Ｐゴシック" pitchFamily="34" charset="-128"/>
              </a:rPr>
              <a:t>HUD housing assistance programs – a category that includes major rental assistance programs such as HCV and McKinney, but excludes CD and housing credit programs – have experienced 3 waves of cuts.</a:t>
            </a:r>
          </a:p>
          <a:p>
            <a:pPr marL="439738" eaLnBrk="1" hangingPunct="1">
              <a:buClr>
                <a:schemeClr val="tx2"/>
              </a:buClr>
            </a:pPr>
            <a:r>
              <a:rPr lang="en-US" sz="1400" dirty="0" smtClean="0">
                <a:ea typeface="ＭＳ Ｐゴシック" pitchFamily="34" charset="-128"/>
              </a:rPr>
              <a:t>As of 2013, total funding for HUD housing assistance programs have fallen 13 percent relative to 2010, adjusted for inflation.</a:t>
            </a:r>
          </a:p>
          <a:p>
            <a:pPr marL="439738" eaLnBrk="1" hangingPunct="1">
              <a:buClr>
                <a:schemeClr val="tx2"/>
              </a:buClr>
            </a:pPr>
            <a:endParaRPr lang="en-US" sz="1400" dirty="0" smtClean="0">
              <a:ea typeface="ＭＳ Ｐゴシック" pitchFamily="34" charset="-128"/>
            </a:endParaRPr>
          </a:p>
          <a:p>
            <a:pPr marL="439738" eaLnBrk="1" hangingPunct="1"/>
            <a:endParaRPr lang="en-US" sz="1400" dirty="0" smtClean="0">
              <a:ea typeface="ＭＳ Ｐゴシック" pitchFamily="34" charset="-128"/>
            </a:endParaRPr>
          </a:p>
        </p:txBody>
      </p:sp>
      <p:sp>
        <p:nvSpPr>
          <p:cNvPr id="38915" name="Slide Number Placeholder 3"/>
          <p:cNvSpPr>
            <a:spLocks noGrp="1"/>
          </p:cNvSpPr>
          <p:nvPr>
            <p:ph type="sldNum" sz="quarter" idx="5"/>
          </p:nvPr>
        </p:nvSpPr>
        <p:spPr>
          <a:noFill/>
        </p:spPr>
        <p:txBody>
          <a:bodyPr/>
          <a:lstStyle/>
          <a:p>
            <a:pPr defTabSz="457200"/>
            <a:fld id="{0A9D9E1E-D2A1-48E7-8DBA-95518B287659}" type="slidenum">
              <a:rPr lang="en-US" smtClean="0">
                <a:latin typeface="Arial" pitchFamily="34" charset="0"/>
              </a:rPr>
              <a:pPr defTabSz="457200"/>
              <a:t>6</a:t>
            </a:fld>
            <a:endParaRPr lang="en-US" smtClean="0">
              <a:latin typeface="Arial" pitchFamily="34" charset="0"/>
            </a:endParaRPr>
          </a:p>
        </p:txBody>
      </p:sp>
    </p:spTree>
    <p:extLst>
      <p:ext uri="{BB962C8B-B14F-4D97-AF65-F5344CB8AC3E}">
        <p14:creationId xmlns:p14="http://schemas.microsoft.com/office/powerpoint/2010/main" val="210012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96913"/>
            <a:ext cx="3948113" cy="2960687"/>
          </a:xfrm>
        </p:spPr>
      </p:sp>
      <p:sp>
        <p:nvSpPr>
          <p:cNvPr id="3" name="Notes Placeholder 2"/>
          <p:cNvSpPr>
            <a:spLocks noGrp="1"/>
          </p:cNvSpPr>
          <p:nvPr>
            <p:ph type="body" idx="1"/>
          </p:nvPr>
        </p:nvSpPr>
        <p:spPr>
          <a:xfrm>
            <a:off x="304800" y="3810000"/>
            <a:ext cx="6324599" cy="4789593"/>
          </a:xfrm>
        </p:spPr>
        <p:txBody>
          <a:bodyPr>
            <a:noAutofit/>
          </a:bodyPr>
          <a:lstStyle/>
          <a:p>
            <a:r>
              <a:rPr lang="en-US" sz="1400" dirty="0" smtClean="0">
                <a:latin typeface="Garamond" pitchFamily="18" charset="0"/>
              </a:rPr>
              <a:t>Read slide.</a:t>
            </a:r>
          </a:p>
          <a:p>
            <a:r>
              <a:rPr lang="en-US" sz="1400" dirty="0" smtClean="0">
                <a:latin typeface="Garamond" pitchFamily="18" charset="0"/>
              </a:rPr>
              <a:t>Explain proration: PHAs will receive about 8% less than need to make assistance payments for Apr – Dec, though actual gap depends on how well inflation factor used in formula anticipates actual changes in rents and tenant incomes.  Gap could be lesser or greater for individual agencies.</a:t>
            </a:r>
          </a:p>
          <a:p>
            <a:endParaRPr lang="en-US" sz="1400" dirty="0" smtClean="0">
              <a:latin typeface="Garamond" pitchFamily="18" charset="0"/>
            </a:endParaRPr>
          </a:p>
          <a:p>
            <a:r>
              <a:rPr lang="en-US" sz="1400" dirty="0" smtClean="0">
                <a:latin typeface="Garamond" pitchFamily="18" charset="0"/>
              </a:rPr>
              <a:t>Set aside funds may be used for:</a:t>
            </a:r>
          </a:p>
          <a:p>
            <a:pPr marL="342900" indent="-342900">
              <a:buAutoNum type="arabicParenR"/>
            </a:pPr>
            <a:r>
              <a:rPr lang="en-US" sz="1400" dirty="0" smtClean="0">
                <a:latin typeface="Garamond" pitchFamily="18" charset="0"/>
              </a:rPr>
              <a:t>Increased costs due to unforeseen circumstances or portability;</a:t>
            </a:r>
          </a:p>
          <a:p>
            <a:pPr marL="342900" indent="-342900">
              <a:buAutoNum type="arabicParenR"/>
            </a:pPr>
            <a:r>
              <a:rPr lang="en-US" sz="1400" dirty="0" smtClean="0">
                <a:latin typeface="Garamond" pitchFamily="18" charset="0"/>
              </a:rPr>
              <a:t>PBV commitments</a:t>
            </a:r>
          </a:p>
          <a:p>
            <a:pPr marL="342900" indent="-342900">
              <a:buAutoNum type="arabicParenR"/>
            </a:pPr>
            <a:r>
              <a:rPr lang="en-US" sz="1400" dirty="0" smtClean="0">
                <a:latin typeface="Garamond" pitchFamily="18" charset="0"/>
              </a:rPr>
              <a:t>VASH</a:t>
            </a:r>
          </a:p>
          <a:p>
            <a:pPr marL="342900" indent="-342900">
              <a:buAutoNum type="arabicParenR"/>
            </a:pPr>
            <a:r>
              <a:rPr lang="en-US" sz="1400" dirty="0" smtClean="0">
                <a:latin typeface="Garamond" pitchFamily="18" charset="0"/>
              </a:rPr>
              <a:t>Prevent terminations due to insufficient funding.</a:t>
            </a:r>
          </a:p>
        </p:txBody>
      </p:sp>
      <p:sp>
        <p:nvSpPr>
          <p:cNvPr id="4" name="Slide Number Placeholder 3"/>
          <p:cNvSpPr>
            <a:spLocks noGrp="1"/>
          </p:cNvSpPr>
          <p:nvPr>
            <p:ph type="sldNum" sz="quarter" idx="10"/>
          </p:nvPr>
        </p:nvSpPr>
        <p:spPr/>
        <p:txBody>
          <a:bodyPr/>
          <a:lstStyle/>
          <a:p>
            <a:pPr>
              <a:defRPr/>
            </a:pPr>
            <a:fld id="{57C5D9B0-4507-43AE-8A22-8CCA059B9995}" type="slidenum">
              <a:rPr lang="en-US" smtClean="0"/>
              <a:pPr>
                <a:defRPr/>
              </a:pPr>
              <a:t>7</a:t>
            </a:fld>
            <a:endParaRPr lang="en-US"/>
          </a:p>
        </p:txBody>
      </p:sp>
    </p:spTree>
    <p:extLst>
      <p:ext uri="{BB962C8B-B14F-4D97-AF65-F5344CB8AC3E}">
        <p14:creationId xmlns:p14="http://schemas.microsoft.com/office/powerpoint/2010/main" val="85774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Congress’ goal…</a:t>
            </a:r>
          </a:p>
          <a:p>
            <a:r>
              <a:rPr lang="en-US" sz="1400" dirty="0" smtClean="0"/>
              <a:t>Also, </a:t>
            </a:r>
            <a:r>
              <a:rPr lang="en-US" sz="1400" dirty="0"/>
              <a:t>pressure is building to modify sequestration.  Without changes, D would be cut by $20B in 2014.  Bad for the economy.  Hamstrings ability to make investments in core areas.</a:t>
            </a:r>
          </a:p>
          <a:p>
            <a:r>
              <a:rPr lang="en-US" sz="1400" dirty="0" smtClean="0"/>
              <a:t>How might this play out?  Two basic scenarios:</a:t>
            </a:r>
          </a:p>
          <a:p>
            <a:r>
              <a:rPr lang="en-US" sz="1400" dirty="0" smtClean="0"/>
              <a:t>1) Budget deal that raises/suspends debt ceiling and replaces sequestration, at least in part, with alternative deficit reduction.</a:t>
            </a:r>
          </a:p>
          <a:p>
            <a:r>
              <a:rPr lang="en-US" sz="1400" dirty="0" smtClean="0"/>
              <a:t>Opportunity: could eliminate/reduce sequestration cuts in NDD programs, and – if agreement can be reached by, say, end of November – open path to omnibus, including possible funding increases for core HUD programs.</a:t>
            </a:r>
          </a:p>
          <a:p>
            <a:r>
              <a:rPr lang="en-US" sz="1400" dirty="0" smtClean="0"/>
              <a:t>Explain CR v. omnibus – Congress would negotiate and pass at least some of the 12 separate funding bills, including possibly THUD.</a:t>
            </a:r>
          </a:p>
          <a:p>
            <a:r>
              <a:rPr lang="en-US" sz="1400" dirty="0" smtClean="0"/>
              <a:t>Risk (small): But also risk of replacing sequestration with other cuts in entitlement safety net or of modifying sequestration only on D side.</a:t>
            </a:r>
          </a:p>
          <a:p>
            <a:r>
              <a:rPr lang="en-US" sz="1400" dirty="0" smtClean="0"/>
              <a:t>2) No broader budget deal, e.g., raise/suspend debt ceiling but make no changes in sequestration.  Likely full-year </a:t>
            </a:r>
            <a:r>
              <a:rPr lang="en-US" sz="1400" dirty="0"/>
              <a:t>CR, </a:t>
            </a:r>
            <a:r>
              <a:rPr lang="en-US" sz="1400" dirty="0" smtClean="0"/>
              <a:t>possibly </a:t>
            </a:r>
            <a:r>
              <a:rPr lang="en-US" sz="1400" dirty="0"/>
              <a:t>with anomalies.  </a:t>
            </a:r>
          </a:p>
          <a:p>
            <a:r>
              <a:rPr lang="en-US" sz="1400" dirty="0" smtClean="0"/>
              <a:t>[Other </a:t>
            </a:r>
            <a:r>
              <a:rPr lang="en-US" sz="1400" dirty="0"/>
              <a:t>issues in play:  entitlement savings, revenues, but also ACA, budget process, Keystone XL pipeline</a:t>
            </a:r>
            <a:r>
              <a:rPr lang="en-US" sz="1400" dirty="0" smtClean="0"/>
              <a:t>.]</a:t>
            </a:r>
            <a:endParaRPr lang="en-US" sz="1400" dirty="0"/>
          </a:p>
          <a:p>
            <a:endParaRPr lang="en-US" sz="1400" dirty="0" smtClean="0"/>
          </a:p>
        </p:txBody>
      </p:sp>
      <p:sp>
        <p:nvSpPr>
          <p:cNvPr id="4" name="Slide Number Placeholder 3"/>
          <p:cNvSpPr>
            <a:spLocks noGrp="1"/>
          </p:cNvSpPr>
          <p:nvPr>
            <p:ph type="sldNum" sz="quarter" idx="10"/>
          </p:nvPr>
        </p:nvSpPr>
        <p:spPr/>
        <p:txBody>
          <a:bodyPr/>
          <a:lstStyle/>
          <a:p>
            <a:pPr>
              <a:defRPr/>
            </a:pPr>
            <a:fld id="{57C5D9B0-4507-43AE-8A22-8CCA059B9995}"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82557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B796B8-3DDB-42C6-91D8-7E83ACA657E0}" type="datetime1">
              <a:rPr lang="en-US"/>
              <a:pPr>
                <a:defRPr/>
              </a:pPr>
              <a:t>10/31/2013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35D94E-219B-46CC-BBE2-56CCD3F567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3FA274-6220-41F6-8710-94392966E4DC}" type="datetime1">
              <a:rPr lang="en-US"/>
              <a:pPr>
                <a:defRPr/>
              </a:pPr>
              <a:t>10/31/2013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ECCDE9-0BD9-49AA-8A53-19F45BF234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2B2167A7-BCFE-4E73-AA42-F812A39D8D33}" type="slidenum">
              <a:rPr lang="en-US"/>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45D11F2-7537-4737-AB2B-7DEA2FDE31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75C795A3-AFAC-4D24-820B-A8065110947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pPr>
              <a:defRPr/>
            </a:pPr>
            <a:fld id="{1CBB2DC2-DAC7-4494-880D-7FE7CB27985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7FA8E866-6738-4714-BCCA-032F6D75D58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pPr>
              <a:defRPr/>
            </a:pPr>
            <a:fld id="{33B8DEE9-412F-43B7-9684-3A35B0D72F4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1"/>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44BFB2-2A1A-4CED-B8D7-EA8349C4B6D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F6036F-129A-41C0-B638-BC50E7F6F6F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CDBBCA5-5B3F-492E-A77A-9BFD4DAC62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22208-C8AB-43B6-B7E1-21E1D5C9F588}" type="datetime1">
              <a:rPr lang="en-US"/>
              <a:pPr>
                <a:defRPr/>
              </a:pPr>
              <a:t>10/31/2013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4E3679-EEBD-4BA3-AA0C-7B56F3779F0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324600" cy="914400"/>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590800" y="152400"/>
            <a:ext cx="6324600" cy="533400"/>
          </a:xfrm>
          <a:prstGeom prst="rect">
            <a:avLst/>
          </a:prstGeom>
        </p:spPr>
        <p:txBody>
          <a:bodyPr>
            <a:normAutofit/>
          </a:bodyPr>
          <a:lstStyle>
            <a:lvl1pPr algn="ctr">
              <a:buNone/>
              <a:defRPr sz="2400" baseline="0"/>
            </a:lvl1pPr>
          </a:lstStyle>
          <a:p>
            <a:pPr lvl="0"/>
            <a:r>
              <a:rPr lang="en-US" smtClean="0"/>
              <a:t>Click to edit Master text styles</a:t>
            </a:r>
          </a:p>
        </p:txBody>
      </p:sp>
      <p:sp>
        <p:nvSpPr>
          <p:cNvPr id="5" name="Date Placeholder 3"/>
          <p:cNvSpPr>
            <a:spLocks noGrp="1"/>
          </p:cNvSpPr>
          <p:nvPr>
            <p:ph type="dt" sz="half" idx="14"/>
          </p:nvPr>
        </p:nvSpPr>
        <p:spPr>
          <a:xfrm>
            <a:off x="7772400" y="6354763"/>
            <a:ext cx="1066800" cy="381000"/>
          </a:xfrm>
          <a:prstGeom prst="rect">
            <a:avLst/>
          </a:prstGeom>
        </p:spPr>
        <p:txBody>
          <a:bodyPr/>
          <a:lstStyle>
            <a:lvl1pPr>
              <a:defRPr>
                <a:solidFill>
                  <a:prstClr val="black"/>
                </a:solidFill>
              </a:defRPr>
            </a:lvl1pPr>
          </a:lstStyle>
          <a:p>
            <a:pPr defTabSz="914400">
              <a:defRPr/>
            </a:pPr>
            <a:endParaRPr lang="en-US">
              <a:ea typeface="+mn-ea"/>
              <a:cs typeface="+mn-cs"/>
            </a:endParaRPr>
          </a:p>
        </p:txBody>
      </p:sp>
      <p:sp>
        <p:nvSpPr>
          <p:cNvPr id="6" name="Footer Placeholder 4"/>
          <p:cNvSpPr>
            <a:spLocks noGrp="1"/>
          </p:cNvSpPr>
          <p:nvPr>
            <p:ph type="ftr" sz="quarter" idx="15"/>
          </p:nvPr>
        </p:nvSpPr>
        <p:spPr>
          <a:xfrm>
            <a:off x="762000" y="6356350"/>
            <a:ext cx="6705600" cy="365125"/>
          </a:xfrm>
          <a:prstGeom prst="rect">
            <a:avLst/>
          </a:prstGeom>
        </p:spPr>
        <p:txBody>
          <a:bodyPr/>
          <a:lstStyle>
            <a:lvl1pPr>
              <a:defRPr>
                <a:solidFill>
                  <a:prstClr val="black"/>
                </a:solidFill>
              </a:defRPr>
            </a:lvl1pPr>
          </a:lstStyle>
          <a:p>
            <a:pPr defTabSz="914400">
              <a:defRPr/>
            </a:pPr>
            <a:endParaRPr lang="en-US">
              <a:ea typeface="+mn-ea"/>
              <a:cs typeface="+mn-cs"/>
            </a:endParaRPr>
          </a:p>
        </p:txBody>
      </p:sp>
      <p:sp>
        <p:nvSpPr>
          <p:cNvPr id="7" name="Slide Number Placeholder 5"/>
          <p:cNvSpPr>
            <a:spLocks noGrp="1"/>
          </p:cNvSpPr>
          <p:nvPr>
            <p:ph type="sldNum" sz="quarter" idx="16"/>
          </p:nvPr>
        </p:nvSpPr>
        <p:spPr/>
        <p:txBody>
          <a:bodyPr/>
          <a:lstStyle>
            <a:lvl1pPr>
              <a:defRPr/>
            </a:lvl1pPr>
          </a:lstStyle>
          <a:p>
            <a:pPr>
              <a:defRPr/>
            </a:pPr>
            <a:fld id="{C8EA42C8-4EDB-4F76-8D37-9E844EC8754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2B2167A7-BCFE-4E73-AA42-F812A39D8D33}" type="slidenum">
              <a:rPr lang="en-US"/>
              <a:pPr>
                <a:defRPr/>
              </a:pPr>
              <a:t>‹#›</a:t>
            </a:fld>
            <a:endParaRPr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45D11F2-7537-4737-AB2B-7DEA2FDE311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75C795A3-AFAC-4D24-820B-A8065110947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pPr>
              <a:defRPr/>
            </a:pPr>
            <a:fld id="{1CBB2DC2-DAC7-4494-880D-7FE7CB27985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7FA8E866-6738-4714-BCCA-032F6D75D58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pPr>
              <a:defRPr/>
            </a:pPr>
            <a:fld id="{33B8DEE9-412F-43B7-9684-3A35B0D72F4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1"/>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44BFB2-2A1A-4CED-B8D7-EA8349C4B6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B267B0-BE39-4B10-8A10-F39DE27643AC}" type="datetime1">
              <a:rPr lang="en-US"/>
              <a:pPr>
                <a:defRPr/>
              </a:pPr>
              <a:t>10/31/2013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A32728-452B-4C2C-95E1-A00FD15AA9E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F6036F-129A-41C0-B638-BC50E7F6F6F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ea typeface="+mn-ea"/>
              <a:cs typeface="+mn-cs"/>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CDBBCA5-5B3F-492E-A77A-9BFD4DAC624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324600" cy="914400"/>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590800" y="152400"/>
            <a:ext cx="6324600" cy="533400"/>
          </a:xfrm>
          <a:prstGeom prst="rect">
            <a:avLst/>
          </a:prstGeom>
        </p:spPr>
        <p:txBody>
          <a:bodyPr>
            <a:normAutofit/>
          </a:bodyPr>
          <a:lstStyle>
            <a:lvl1pPr algn="ctr">
              <a:buNone/>
              <a:defRPr sz="2400" baseline="0"/>
            </a:lvl1pPr>
          </a:lstStyle>
          <a:p>
            <a:pPr lvl="0"/>
            <a:r>
              <a:rPr lang="en-US" smtClean="0"/>
              <a:t>Click to edit Master text styles</a:t>
            </a:r>
          </a:p>
        </p:txBody>
      </p:sp>
      <p:sp>
        <p:nvSpPr>
          <p:cNvPr id="5" name="Date Placeholder 3"/>
          <p:cNvSpPr>
            <a:spLocks noGrp="1"/>
          </p:cNvSpPr>
          <p:nvPr>
            <p:ph type="dt" sz="half" idx="14"/>
          </p:nvPr>
        </p:nvSpPr>
        <p:spPr>
          <a:xfrm>
            <a:off x="7772400" y="6354763"/>
            <a:ext cx="1066800" cy="381000"/>
          </a:xfrm>
          <a:prstGeom prst="rect">
            <a:avLst/>
          </a:prstGeom>
        </p:spPr>
        <p:txBody>
          <a:bodyPr/>
          <a:lstStyle>
            <a:lvl1pPr>
              <a:defRPr>
                <a:solidFill>
                  <a:prstClr val="black"/>
                </a:solidFill>
              </a:defRPr>
            </a:lvl1pPr>
          </a:lstStyle>
          <a:p>
            <a:pPr defTabSz="914400">
              <a:defRPr/>
            </a:pPr>
            <a:endParaRPr lang="en-US">
              <a:ea typeface="+mn-ea"/>
              <a:cs typeface="+mn-cs"/>
            </a:endParaRPr>
          </a:p>
        </p:txBody>
      </p:sp>
      <p:sp>
        <p:nvSpPr>
          <p:cNvPr id="6" name="Footer Placeholder 4"/>
          <p:cNvSpPr>
            <a:spLocks noGrp="1"/>
          </p:cNvSpPr>
          <p:nvPr>
            <p:ph type="ftr" sz="quarter" idx="15"/>
          </p:nvPr>
        </p:nvSpPr>
        <p:spPr>
          <a:xfrm>
            <a:off x="762000" y="6356350"/>
            <a:ext cx="6705600" cy="365125"/>
          </a:xfrm>
          <a:prstGeom prst="rect">
            <a:avLst/>
          </a:prstGeom>
        </p:spPr>
        <p:txBody>
          <a:bodyPr/>
          <a:lstStyle>
            <a:lvl1pPr>
              <a:defRPr>
                <a:solidFill>
                  <a:prstClr val="black"/>
                </a:solidFill>
              </a:defRPr>
            </a:lvl1pPr>
          </a:lstStyle>
          <a:p>
            <a:pPr defTabSz="914400">
              <a:defRPr/>
            </a:pPr>
            <a:endParaRPr lang="en-US">
              <a:ea typeface="+mn-ea"/>
              <a:cs typeface="+mn-cs"/>
            </a:endParaRPr>
          </a:p>
        </p:txBody>
      </p:sp>
      <p:sp>
        <p:nvSpPr>
          <p:cNvPr id="7" name="Slide Number Placeholder 5"/>
          <p:cNvSpPr>
            <a:spLocks noGrp="1"/>
          </p:cNvSpPr>
          <p:nvPr>
            <p:ph type="sldNum" sz="quarter" idx="16"/>
          </p:nvPr>
        </p:nvSpPr>
        <p:spPr/>
        <p:txBody>
          <a:bodyPr/>
          <a:lstStyle>
            <a:lvl1pPr>
              <a:defRPr/>
            </a:lvl1pPr>
          </a:lstStyle>
          <a:p>
            <a:pPr>
              <a:defRPr/>
            </a:pPr>
            <a:fld id="{C8EA42C8-4EDB-4F76-8D37-9E844EC8754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a:defRPr/>
            </a:pPr>
            <a:endParaRPr lang="en-US">
              <a:solidFill>
                <a:prstClr val="black"/>
              </a:solidFill>
              <a:ea typeface="+mn-ea"/>
              <a:cs typeface="+mn-cs"/>
            </a:endParaRPr>
          </a:p>
        </p:txBody>
      </p:sp>
      <p:sp>
        <p:nvSpPr>
          <p:cNvPr id="5" name="Slide Number Placeholder 5"/>
          <p:cNvSpPr>
            <a:spLocks noGrp="1"/>
          </p:cNvSpPr>
          <p:nvPr>
            <p:ph type="sldNum" sz="quarter" idx="11"/>
          </p:nvPr>
        </p:nvSpPr>
        <p:spPr>
          <a:xfrm>
            <a:off x="8305800" y="15875"/>
            <a:ext cx="685800" cy="365125"/>
          </a:xfrm>
        </p:spPr>
        <p:txBody>
          <a:bodyPr/>
          <a:lstStyle>
            <a:lvl1pPr algn="r">
              <a:defRPr>
                <a:solidFill>
                  <a:schemeClr val="bg1"/>
                </a:solidFill>
              </a:defRPr>
            </a:lvl1pPr>
          </a:lstStyle>
          <a:p>
            <a:pPr>
              <a:defRPr/>
            </a:pPr>
            <a:fld id="{964FB73E-3D72-4965-8759-CEBAB41F1F54}" type="slidenum">
              <a:rPr lang="en-US">
                <a:solidFill>
                  <a:prstClr val="white"/>
                </a:solidFill>
              </a:rPr>
              <a:pPr>
                <a:defRPr/>
              </a:pPr>
              <a:t>‹#›</a:t>
            </a:fld>
            <a:endParaRPr lang="en-US" dirty="0">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2B2167A7-BCFE-4E73-AA42-F812A39D8D33}" type="slidenum">
              <a:rPr lang="en-US"/>
              <a:pPr>
                <a:defRPr/>
              </a:pPr>
              <a:t>‹#›</a:t>
            </a:fld>
            <a:endParaRPr lang="en-US"/>
          </a:p>
        </p:txBody>
      </p:sp>
    </p:spTree>
    <p:extLst>
      <p:ext uri="{BB962C8B-B14F-4D97-AF65-F5344CB8AC3E}">
        <p14:creationId xmlns:p14="http://schemas.microsoft.com/office/powerpoint/2010/main" val="952425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45D11F2-7537-4737-AB2B-7DEA2FDE311A}" type="slidenum">
              <a:rPr lang="en-US"/>
              <a:pPr>
                <a:defRPr/>
              </a:pPr>
              <a:t>‹#›</a:t>
            </a:fld>
            <a:endParaRPr lang="en-US"/>
          </a:p>
        </p:txBody>
      </p:sp>
    </p:spTree>
    <p:extLst>
      <p:ext uri="{BB962C8B-B14F-4D97-AF65-F5344CB8AC3E}">
        <p14:creationId xmlns:p14="http://schemas.microsoft.com/office/powerpoint/2010/main" val="3230326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75C795A3-AFAC-4D24-820B-A8065110947B}" type="slidenum">
              <a:rPr lang="en-US"/>
              <a:pPr>
                <a:defRPr/>
              </a:pPr>
              <a:t>‹#›</a:t>
            </a:fld>
            <a:endParaRPr lang="en-US"/>
          </a:p>
        </p:txBody>
      </p:sp>
    </p:spTree>
    <p:extLst>
      <p:ext uri="{BB962C8B-B14F-4D97-AF65-F5344CB8AC3E}">
        <p14:creationId xmlns:p14="http://schemas.microsoft.com/office/powerpoint/2010/main" val="3007320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pPr>
              <a:defRPr/>
            </a:pPr>
            <a:fld id="{1CBB2DC2-DAC7-4494-880D-7FE7CB27985B}" type="slidenum">
              <a:rPr lang="en-US"/>
              <a:pPr>
                <a:defRPr/>
              </a:pPr>
              <a:t>‹#›</a:t>
            </a:fld>
            <a:endParaRPr lang="en-US"/>
          </a:p>
        </p:txBody>
      </p:sp>
    </p:spTree>
    <p:extLst>
      <p:ext uri="{BB962C8B-B14F-4D97-AF65-F5344CB8AC3E}">
        <p14:creationId xmlns:p14="http://schemas.microsoft.com/office/powerpoint/2010/main" val="350226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051EBD-D88C-4554-9D01-9A47E9FB2E4A}" type="datetime1">
              <a:rPr lang="en-US"/>
              <a:pPr>
                <a:defRPr/>
              </a:pPr>
              <a:t>10/31/2013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D31543-C79C-40FA-81B7-FFCBEB48AB4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7FA8E866-6738-4714-BCCA-032F6D75D58A}" type="slidenum">
              <a:rPr lang="en-US"/>
              <a:pPr>
                <a:defRPr/>
              </a:pPr>
              <a:t>‹#›</a:t>
            </a:fld>
            <a:endParaRPr lang="en-US"/>
          </a:p>
        </p:txBody>
      </p:sp>
    </p:spTree>
    <p:extLst>
      <p:ext uri="{BB962C8B-B14F-4D97-AF65-F5344CB8AC3E}">
        <p14:creationId xmlns:p14="http://schemas.microsoft.com/office/powerpoint/2010/main" val="2298590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pPr>
              <a:defRPr/>
            </a:pPr>
            <a:fld id="{33B8DEE9-412F-43B7-9684-3A35B0D72F44}" type="slidenum">
              <a:rPr lang="en-US"/>
              <a:pPr>
                <a:defRPr/>
              </a:pPr>
              <a:t>‹#›</a:t>
            </a:fld>
            <a:endParaRPr lang="en-US"/>
          </a:p>
        </p:txBody>
      </p:sp>
    </p:spTree>
    <p:extLst>
      <p:ext uri="{BB962C8B-B14F-4D97-AF65-F5344CB8AC3E}">
        <p14:creationId xmlns:p14="http://schemas.microsoft.com/office/powerpoint/2010/main" val="1106962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1"/>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44BFB2-2A1A-4CED-B8D7-EA8349C4B6DC}" type="slidenum">
              <a:rPr lang="en-US"/>
              <a:pPr>
                <a:defRPr/>
              </a:pPr>
              <a:t>‹#›</a:t>
            </a:fld>
            <a:endParaRPr lang="en-US"/>
          </a:p>
        </p:txBody>
      </p:sp>
    </p:spTree>
    <p:extLst>
      <p:ext uri="{BB962C8B-B14F-4D97-AF65-F5344CB8AC3E}">
        <p14:creationId xmlns:p14="http://schemas.microsoft.com/office/powerpoint/2010/main" val="3405138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F6036F-129A-41C0-B638-BC50E7F6F6F0}" type="slidenum">
              <a:rPr lang="en-US"/>
              <a:pPr>
                <a:defRPr/>
              </a:pPr>
              <a:t>‹#›</a:t>
            </a:fld>
            <a:endParaRPr lang="en-US"/>
          </a:p>
        </p:txBody>
      </p:sp>
    </p:spTree>
    <p:extLst>
      <p:ext uri="{BB962C8B-B14F-4D97-AF65-F5344CB8AC3E}">
        <p14:creationId xmlns:p14="http://schemas.microsoft.com/office/powerpoint/2010/main" val="1763974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CDBBCA5-5B3F-492E-A77A-9BFD4DAC6247}" type="slidenum">
              <a:rPr lang="en-US"/>
              <a:pPr>
                <a:defRPr/>
              </a:pPr>
              <a:t>‹#›</a:t>
            </a:fld>
            <a:endParaRPr lang="en-US"/>
          </a:p>
        </p:txBody>
      </p:sp>
    </p:spTree>
    <p:extLst>
      <p:ext uri="{BB962C8B-B14F-4D97-AF65-F5344CB8AC3E}">
        <p14:creationId xmlns:p14="http://schemas.microsoft.com/office/powerpoint/2010/main" val="3236810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3670052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607558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324600" cy="914400"/>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590800" y="152400"/>
            <a:ext cx="6324600" cy="533400"/>
          </a:xfrm>
          <a:prstGeom prst="rect">
            <a:avLst/>
          </a:prstGeom>
        </p:spPr>
        <p:txBody>
          <a:bodyPr>
            <a:normAutofit/>
          </a:bodyPr>
          <a:lstStyle>
            <a:lvl1pPr algn="ctr">
              <a:buNone/>
              <a:defRPr sz="2400" baseline="0"/>
            </a:lvl1pPr>
          </a:lstStyle>
          <a:p>
            <a:pPr lvl="0"/>
            <a:r>
              <a:rPr lang="en-US" smtClean="0"/>
              <a:t>Click to edit Master text styles</a:t>
            </a:r>
          </a:p>
        </p:txBody>
      </p:sp>
      <p:sp>
        <p:nvSpPr>
          <p:cNvPr id="5" name="Date Placeholder 3"/>
          <p:cNvSpPr>
            <a:spLocks noGrp="1"/>
          </p:cNvSpPr>
          <p:nvPr>
            <p:ph type="dt" sz="half" idx="14"/>
          </p:nvPr>
        </p:nvSpPr>
        <p:spPr>
          <a:xfrm>
            <a:off x="7772400" y="6354763"/>
            <a:ext cx="1066800" cy="381000"/>
          </a:xfrm>
          <a:prstGeom prst="rect">
            <a:avLst/>
          </a:prstGeom>
        </p:spPr>
        <p:txBody>
          <a:bodyPr/>
          <a:lstStyle>
            <a:lvl1pPr>
              <a:defRPr>
                <a:solidFill>
                  <a:prstClr val="black"/>
                </a:solidFill>
              </a:defRPr>
            </a:lvl1pPr>
          </a:lstStyle>
          <a:p>
            <a:pPr defTabSz="914400">
              <a:defRPr/>
            </a:pPr>
            <a:endParaRPr lang="en-US"/>
          </a:p>
        </p:txBody>
      </p:sp>
      <p:sp>
        <p:nvSpPr>
          <p:cNvPr id="6" name="Footer Placeholder 4"/>
          <p:cNvSpPr>
            <a:spLocks noGrp="1"/>
          </p:cNvSpPr>
          <p:nvPr>
            <p:ph type="ftr" sz="quarter" idx="15"/>
          </p:nvPr>
        </p:nvSpPr>
        <p:spPr>
          <a:xfrm>
            <a:off x="762000" y="6356350"/>
            <a:ext cx="6705600" cy="365125"/>
          </a:xfrm>
          <a:prstGeom prst="rect">
            <a:avLst/>
          </a:prstGeom>
        </p:spPr>
        <p:txBody>
          <a:bodyPr/>
          <a:lstStyle>
            <a:lvl1pPr>
              <a:defRPr>
                <a:solidFill>
                  <a:prstClr val="black"/>
                </a:solidFill>
              </a:defRPr>
            </a:lvl1pPr>
          </a:lstStyle>
          <a:p>
            <a:pPr defTabSz="914400">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8EA42C8-4EDB-4F76-8D37-9E844EC8754A}" type="slidenum">
              <a:rPr lang="en-US"/>
              <a:pPr>
                <a:defRPr/>
              </a:pPr>
              <a:t>‹#›</a:t>
            </a:fld>
            <a:endParaRPr lang="en-US"/>
          </a:p>
        </p:txBody>
      </p:sp>
    </p:spTree>
    <p:extLst>
      <p:ext uri="{BB962C8B-B14F-4D97-AF65-F5344CB8AC3E}">
        <p14:creationId xmlns:p14="http://schemas.microsoft.com/office/powerpoint/2010/main" val="3351443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a:defRPr/>
            </a:pPr>
            <a:endParaRPr lang="en-US">
              <a:solidFill>
                <a:prstClr val="black"/>
              </a:solidFill>
            </a:endParaRPr>
          </a:p>
        </p:txBody>
      </p:sp>
      <p:sp>
        <p:nvSpPr>
          <p:cNvPr id="5" name="Slide Number Placeholder 5"/>
          <p:cNvSpPr>
            <a:spLocks noGrp="1"/>
          </p:cNvSpPr>
          <p:nvPr>
            <p:ph type="sldNum" sz="quarter" idx="11"/>
          </p:nvPr>
        </p:nvSpPr>
        <p:spPr>
          <a:xfrm>
            <a:off x="8305800" y="15875"/>
            <a:ext cx="685800" cy="365125"/>
          </a:xfrm>
        </p:spPr>
        <p:txBody>
          <a:bodyPr/>
          <a:lstStyle>
            <a:lvl1pPr algn="r">
              <a:defRPr>
                <a:solidFill>
                  <a:schemeClr val="bg1"/>
                </a:solidFill>
              </a:defRPr>
            </a:lvl1pPr>
          </a:lstStyle>
          <a:p>
            <a:pPr>
              <a:defRPr/>
            </a:pPr>
            <a:fld id="{964FB73E-3D72-4965-8759-CEBAB41F1F5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7747120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781800" y="6149976"/>
            <a:ext cx="2133600" cy="412748"/>
          </a:xfrm>
        </p:spPr>
        <p:txBody>
          <a:bodyPr/>
          <a:lstStyle>
            <a:lvl1pPr>
              <a:defRPr/>
            </a:lvl1pPr>
          </a:lstStyle>
          <a:p>
            <a:pPr>
              <a:defRPr/>
            </a:pPr>
            <a:fld id="{2B2167A7-BCFE-4E73-AA42-F812A39D8D33}" type="slidenum">
              <a:rPr lang="en-US"/>
              <a:pPr>
                <a:defRPr/>
              </a:pPr>
              <a:t>‹#›</a:t>
            </a:fld>
            <a:endParaRPr lang="en-US"/>
          </a:p>
        </p:txBody>
      </p:sp>
    </p:spTree>
    <p:extLst>
      <p:ext uri="{BB962C8B-B14F-4D97-AF65-F5344CB8AC3E}">
        <p14:creationId xmlns:p14="http://schemas.microsoft.com/office/powerpoint/2010/main" val="5503125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8EA75B-837A-4E7C-BBDE-A4E929A5BA7D}" type="datetime1">
              <a:rPr lang="en-US"/>
              <a:pPr>
                <a:defRPr/>
              </a:pPr>
              <a:t>10/31/2013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2D0943-12F4-467F-A853-48F38BEF0CC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45D11F2-7537-4737-AB2B-7DEA2FDE311A}" type="slidenum">
              <a:rPr lang="en-US"/>
              <a:pPr>
                <a:defRPr/>
              </a:pPr>
              <a:t>‹#›</a:t>
            </a:fld>
            <a:endParaRPr lang="en-US"/>
          </a:p>
        </p:txBody>
      </p:sp>
    </p:spTree>
    <p:extLst>
      <p:ext uri="{BB962C8B-B14F-4D97-AF65-F5344CB8AC3E}">
        <p14:creationId xmlns:p14="http://schemas.microsoft.com/office/powerpoint/2010/main" val="323688665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75C795A3-AFAC-4D24-820B-A8065110947B}" type="slidenum">
              <a:rPr lang="en-US"/>
              <a:pPr>
                <a:defRPr/>
              </a:pPr>
              <a:t>‹#›</a:t>
            </a:fld>
            <a:endParaRPr lang="en-US"/>
          </a:p>
        </p:txBody>
      </p:sp>
    </p:spTree>
    <p:extLst>
      <p:ext uri="{BB962C8B-B14F-4D97-AF65-F5344CB8AC3E}">
        <p14:creationId xmlns:p14="http://schemas.microsoft.com/office/powerpoint/2010/main" val="107634162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pPr>
              <a:defRPr/>
            </a:pPr>
            <a:fld id="{1CBB2DC2-DAC7-4494-880D-7FE7CB27985B}" type="slidenum">
              <a:rPr lang="en-US"/>
              <a:pPr>
                <a:defRPr/>
              </a:pPr>
              <a:t>‹#›</a:t>
            </a:fld>
            <a:endParaRPr lang="en-US"/>
          </a:p>
        </p:txBody>
      </p:sp>
    </p:spTree>
    <p:extLst>
      <p:ext uri="{BB962C8B-B14F-4D97-AF65-F5344CB8AC3E}">
        <p14:creationId xmlns:p14="http://schemas.microsoft.com/office/powerpoint/2010/main" val="978661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7FA8E866-6738-4714-BCCA-032F6D75D58A}" type="slidenum">
              <a:rPr lang="en-US"/>
              <a:pPr>
                <a:defRPr/>
              </a:pPr>
              <a:t>‹#›</a:t>
            </a:fld>
            <a:endParaRPr lang="en-US"/>
          </a:p>
        </p:txBody>
      </p:sp>
    </p:spTree>
    <p:extLst>
      <p:ext uri="{BB962C8B-B14F-4D97-AF65-F5344CB8AC3E}">
        <p14:creationId xmlns:p14="http://schemas.microsoft.com/office/powerpoint/2010/main" val="2070247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pPr>
              <a:defRPr/>
            </a:pPr>
            <a:fld id="{33B8DEE9-412F-43B7-9684-3A35B0D72F44}" type="slidenum">
              <a:rPr lang="en-US"/>
              <a:pPr>
                <a:defRPr/>
              </a:pPr>
              <a:t>‹#›</a:t>
            </a:fld>
            <a:endParaRPr lang="en-US"/>
          </a:p>
        </p:txBody>
      </p:sp>
    </p:spTree>
    <p:extLst>
      <p:ext uri="{BB962C8B-B14F-4D97-AF65-F5344CB8AC3E}">
        <p14:creationId xmlns:p14="http://schemas.microsoft.com/office/powerpoint/2010/main" val="2399537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1"/>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44BFB2-2A1A-4CED-B8D7-EA8349C4B6DC}" type="slidenum">
              <a:rPr lang="en-US"/>
              <a:pPr>
                <a:defRPr/>
              </a:pPr>
              <a:t>‹#›</a:t>
            </a:fld>
            <a:endParaRPr lang="en-US"/>
          </a:p>
        </p:txBody>
      </p:sp>
    </p:spTree>
    <p:extLst>
      <p:ext uri="{BB962C8B-B14F-4D97-AF65-F5344CB8AC3E}">
        <p14:creationId xmlns:p14="http://schemas.microsoft.com/office/powerpoint/2010/main" val="3906553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F6036F-129A-41C0-B638-BC50E7F6F6F0}" type="slidenum">
              <a:rPr lang="en-US"/>
              <a:pPr>
                <a:defRPr/>
              </a:pPr>
              <a:t>‹#›</a:t>
            </a:fld>
            <a:endParaRPr lang="en-US"/>
          </a:p>
        </p:txBody>
      </p:sp>
    </p:spTree>
    <p:extLst>
      <p:ext uri="{BB962C8B-B14F-4D97-AF65-F5344CB8AC3E}">
        <p14:creationId xmlns:p14="http://schemas.microsoft.com/office/powerpoint/2010/main" val="3709688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CDBBCA5-5B3F-492E-A77A-9BFD4DAC6247}" type="slidenum">
              <a:rPr lang="en-US"/>
              <a:pPr>
                <a:defRPr/>
              </a:pPr>
              <a:t>‹#›</a:t>
            </a:fld>
            <a:endParaRPr lang="en-US"/>
          </a:p>
        </p:txBody>
      </p:sp>
    </p:spTree>
    <p:extLst>
      <p:ext uri="{BB962C8B-B14F-4D97-AF65-F5344CB8AC3E}">
        <p14:creationId xmlns:p14="http://schemas.microsoft.com/office/powerpoint/2010/main" val="441129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800147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5416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4FD99F-1133-4C7A-8B20-0EDCBBA8D866}" type="datetime1">
              <a:rPr lang="en-US"/>
              <a:pPr>
                <a:defRPr/>
              </a:pPr>
              <a:t>10/31/2013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05A08D-5134-4AB0-8917-1D16AB0A642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324600" cy="914400"/>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590800" y="152400"/>
            <a:ext cx="6324600" cy="533400"/>
          </a:xfrm>
          <a:prstGeom prst="rect">
            <a:avLst/>
          </a:prstGeom>
        </p:spPr>
        <p:txBody>
          <a:bodyPr>
            <a:normAutofit/>
          </a:bodyPr>
          <a:lstStyle>
            <a:lvl1pPr algn="ctr">
              <a:buNone/>
              <a:defRPr sz="2400" baseline="0"/>
            </a:lvl1pPr>
          </a:lstStyle>
          <a:p>
            <a:pPr lvl="0"/>
            <a:r>
              <a:rPr lang="en-US" smtClean="0"/>
              <a:t>Click to edit Master text styles</a:t>
            </a:r>
          </a:p>
        </p:txBody>
      </p:sp>
      <p:sp>
        <p:nvSpPr>
          <p:cNvPr id="5" name="Date Placeholder 3"/>
          <p:cNvSpPr>
            <a:spLocks noGrp="1"/>
          </p:cNvSpPr>
          <p:nvPr>
            <p:ph type="dt" sz="half" idx="14"/>
          </p:nvPr>
        </p:nvSpPr>
        <p:spPr>
          <a:xfrm>
            <a:off x="7772400" y="6354763"/>
            <a:ext cx="1066800" cy="381000"/>
          </a:xfrm>
          <a:prstGeom prst="rect">
            <a:avLst/>
          </a:prstGeom>
        </p:spPr>
        <p:txBody>
          <a:bodyPr/>
          <a:lstStyle>
            <a:lvl1pPr>
              <a:defRPr>
                <a:solidFill>
                  <a:prstClr val="black"/>
                </a:solidFill>
              </a:defRPr>
            </a:lvl1pPr>
          </a:lstStyle>
          <a:p>
            <a:pPr defTabSz="914400">
              <a:defRPr/>
            </a:pPr>
            <a:endParaRPr lang="en-US"/>
          </a:p>
        </p:txBody>
      </p:sp>
      <p:sp>
        <p:nvSpPr>
          <p:cNvPr id="6" name="Footer Placeholder 4"/>
          <p:cNvSpPr>
            <a:spLocks noGrp="1"/>
          </p:cNvSpPr>
          <p:nvPr>
            <p:ph type="ftr" sz="quarter" idx="15"/>
          </p:nvPr>
        </p:nvSpPr>
        <p:spPr>
          <a:xfrm>
            <a:off x="762000" y="6356350"/>
            <a:ext cx="6705600" cy="365125"/>
          </a:xfrm>
          <a:prstGeom prst="rect">
            <a:avLst/>
          </a:prstGeom>
        </p:spPr>
        <p:txBody>
          <a:bodyPr/>
          <a:lstStyle>
            <a:lvl1pPr>
              <a:defRPr>
                <a:solidFill>
                  <a:prstClr val="black"/>
                </a:solidFill>
              </a:defRPr>
            </a:lvl1pPr>
          </a:lstStyle>
          <a:p>
            <a:pPr defTabSz="914400">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8EA42C8-4EDB-4F76-8D37-9E844EC8754A}" type="slidenum">
              <a:rPr lang="en-US"/>
              <a:pPr>
                <a:defRPr/>
              </a:pPr>
              <a:t>‹#›</a:t>
            </a:fld>
            <a:endParaRPr lang="en-US"/>
          </a:p>
        </p:txBody>
      </p:sp>
    </p:spTree>
    <p:extLst>
      <p:ext uri="{BB962C8B-B14F-4D97-AF65-F5344CB8AC3E}">
        <p14:creationId xmlns:p14="http://schemas.microsoft.com/office/powerpoint/2010/main" val="3585181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2B2167A7-BCFE-4E73-AA42-F812A39D8D33}" type="slidenum">
              <a:rPr lang="en-US"/>
              <a:pPr>
                <a:defRPr/>
              </a:pPr>
              <a:t>‹#›</a:t>
            </a:fld>
            <a:endParaRPr lang="en-US"/>
          </a:p>
        </p:txBody>
      </p:sp>
    </p:spTree>
    <p:extLst>
      <p:ext uri="{BB962C8B-B14F-4D97-AF65-F5344CB8AC3E}">
        <p14:creationId xmlns:p14="http://schemas.microsoft.com/office/powerpoint/2010/main" val="4116867171"/>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45D11F2-7537-4737-AB2B-7DEA2FDE311A}" type="slidenum">
              <a:rPr lang="en-US"/>
              <a:pPr>
                <a:defRPr/>
              </a:pPr>
              <a:t>‹#›</a:t>
            </a:fld>
            <a:endParaRPr lang="en-US"/>
          </a:p>
        </p:txBody>
      </p:sp>
    </p:spTree>
    <p:extLst>
      <p:ext uri="{BB962C8B-B14F-4D97-AF65-F5344CB8AC3E}">
        <p14:creationId xmlns:p14="http://schemas.microsoft.com/office/powerpoint/2010/main" val="642586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75C795A3-AFAC-4D24-820B-A8065110947B}" type="slidenum">
              <a:rPr lang="en-US"/>
              <a:pPr>
                <a:defRPr/>
              </a:pPr>
              <a:t>‹#›</a:t>
            </a:fld>
            <a:endParaRPr lang="en-US"/>
          </a:p>
        </p:txBody>
      </p:sp>
    </p:spTree>
    <p:extLst>
      <p:ext uri="{BB962C8B-B14F-4D97-AF65-F5344CB8AC3E}">
        <p14:creationId xmlns:p14="http://schemas.microsoft.com/office/powerpoint/2010/main" val="193250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pPr>
              <a:defRPr/>
            </a:pPr>
            <a:fld id="{1CBB2DC2-DAC7-4494-880D-7FE7CB27985B}" type="slidenum">
              <a:rPr lang="en-US"/>
              <a:pPr>
                <a:defRPr/>
              </a:pPr>
              <a:t>‹#›</a:t>
            </a:fld>
            <a:endParaRPr lang="en-US"/>
          </a:p>
        </p:txBody>
      </p:sp>
    </p:spTree>
    <p:extLst>
      <p:ext uri="{BB962C8B-B14F-4D97-AF65-F5344CB8AC3E}">
        <p14:creationId xmlns:p14="http://schemas.microsoft.com/office/powerpoint/2010/main" val="6681319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pPr>
              <a:defRPr/>
            </a:pPr>
            <a:fld id="{7FA8E866-6738-4714-BCCA-032F6D75D58A}" type="slidenum">
              <a:rPr lang="en-US"/>
              <a:pPr>
                <a:defRPr/>
              </a:pPr>
              <a:t>‹#›</a:t>
            </a:fld>
            <a:endParaRPr lang="en-US"/>
          </a:p>
        </p:txBody>
      </p:sp>
    </p:spTree>
    <p:extLst>
      <p:ext uri="{BB962C8B-B14F-4D97-AF65-F5344CB8AC3E}">
        <p14:creationId xmlns:p14="http://schemas.microsoft.com/office/powerpoint/2010/main" val="19203866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pPr>
              <a:defRPr/>
            </a:pPr>
            <a:fld id="{33B8DEE9-412F-43B7-9684-3A35B0D72F44}" type="slidenum">
              <a:rPr lang="en-US"/>
              <a:pPr>
                <a:defRPr/>
              </a:pPr>
              <a:t>‹#›</a:t>
            </a:fld>
            <a:endParaRPr lang="en-US"/>
          </a:p>
        </p:txBody>
      </p:sp>
    </p:spTree>
    <p:extLst>
      <p:ext uri="{BB962C8B-B14F-4D97-AF65-F5344CB8AC3E}">
        <p14:creationId xmlns:p14="http://schemas.microsoft.com/office/powerpoint/2010/main" val="2304367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1"/>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1"/>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BD44BFB2-2A1A-4CED-B8D7-EA8349C4B6DC}" type="slidenum">
              <a:rPr lang="en-US"/>
              <a:pPr>
                <a:defRPr/>
              </a:pPr>
              <a:t>‹#›</a:t>
            </a:fld>
            <a:endParaRPr lang="en-US"/>
          </a:p>
        </p:txBody>
      </p:sp>
    </p:spTree>
    <p:extLst>
      <p:ext uri="{BB962C8B-B14F-4D97-AF65-F5344CB8AC3E}">
        <p14:creationId xmlns:p14="http://schemas.microsoft.com/office/powerpoint/2010/main" val="5531337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pPr>
              <a:defRPr/>
            </a:pPr>
            <a:fld id="{CFF6036F-129A-41C0-B638-BC50E7F6F6F0}" type="slidenum">
              <a:rPr lang="en-US"/>
              <a:pPr>
                <a:defRPr/>
              </a:pPr>
              <a:t>‹#›</a:t>
            </a:fld>
            <a:endParaRPr lang="en-US"/>
          </a:p>
        </p:txBody>
      </p:sp>
    </p:spTree>
    <p:extLst>
      <p:ext uri="{BB962C8B-B14F-4D97-AF65-F5344CB8AC3E}">
        <p14:creationId xmlns:p14="http://schemas.microsoft.com/office/powerpoint/2010/main" val="6161831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defTabSz="914400">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9CDBBCA5-5B3F-492E-A77A-9BFD4DAC6247}" type="slidenum">
              <a:rPr lang="en-US"/>
              <a:pPr>
                <a:defRPr/>
              </a:pPr>
              <a:t>‹#›</a:t>
            </a:fld>
            <a:endParaRPr lang="en-US"/>
          </a:p>
        </p:txBody>
      </p:sp>
    </p:spTree>
    <p:extLst>
      <p:ext uri="{BB962C8B-B14F-4D97-AF65-F5344CB8AC3E}">
        <p14:creationId xmlns:p14="http://schemas.microsoft.com/office/powerpoint/2010/main" val="318751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F54EA5-3DFF-4518-8D85-2203B8EEE670}" type="datetime1">
              <a:rPr lang="en-US"/>
              <a:pPr>
                <a:defRPr/>
              </a:pPr>
              <a:t>10/31/2013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23128A-0D6C-4373-8CBA-DBF0251B8B26}"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865107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025519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324600" cy="914400"/>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590800" y="152400"/>
            <a:ext cx="6324600" cy="533400"/>
          </a:xfrm>
          <a:prstGeom prst="rect">
            <a:avLst/>
          </a:prstGeom>
        </p:spPr>
        <p:txBody>
          <a:bodyPr>
            <a:normAutofit/>
          </a:bodyPr>
          <a:lstStyle>
            <a:lvl1pPr algn="ctr">
              <a:buNone/>
              <a:defRPr sz="2400" baseline="0"/>
            </a:lvl1pPr>
          </a:lstStyle>
          <a:p>
            <a:pPr lvl="0"/>
            <a:r>
              <a:rPr lang="en-US" smtClean="0"/>
              <a:t>Click to edit Master text styles</a:t>
            </a:r>
          </a:p>
        </p:txBody>
      </p:sp>
      <p:sp>
        <p:nvSpPr>
          <p:cNvPr id="5" name="Date Placeholder 3"/>
          <p:cNvSpPr>
            <a:spLocks noGrp="1"/>
          </p:cNvSpPr>
          <p:nvPr>
            <p:ph type="dt" sz="half" idx="14"/>
          </p:nvPr>
        </p:nvSpPr>
        <p:spPr>
          <a:xfrm>
            <a:off x="7772400" y="6354763"/>
            <a:ext cx="1066800" cy="381000"/>
          </a:xfrm>
          <a:prstGeom prst="rect">
            <a:avLst/>
          </a:prstGeom>
        </p:spPr>
        <p:txBody>
          <a:bodyPr/>
          <a:lstStyle>
            <a:lvl1pPr>
              <a:defRPr>
                <a:solidFill>
                  <a:prstClr val="black"/>
                </a:solidFill>
              </a:defRPr>
            </a:lvl1pPr>
          </a:lstStyle>
          <a:p>
            <a:pPr defTabSz="914400">
              <a:defRPr/>
            </a:pPr>
            <a:endParaRPr lang="en-US"/>
          </a:p>
        </p:txBody>
      </p:sp>
      <p:sp>
        <p:nvSpPr>
          <p:cNvPr id="6" name="Footer Placeholder 4"/>
          <p:cNvSpPr>
            <a:spLocks noGrp="1"/>
          </p:cNvSpPr>
          <p:nvPr>
            <p:ph type="ftr" sz="quarter" idx="15"/>
          </p:nvPr>
        </p:nvSpPr>
        <p:spPr>
          <a:xfrm>
            <a:off x="762000" y="6356350"/>
            <a:ext cx="6705600" cy="365125"/>
          </a:xfrm>
          <a:prstGeom prst="rect">
            <a:avLst/>
          </a:prstGeom>
        </p:spPr>
        <p:txBody>
          <a:bodyPr/>
          <a:lstStyle>
            <a:lvl1pPr>
              <a:defRPr>
                <a:solidFill>
                  <a:prstClr val="black"/>
                </a:solidFill>
              </a:defRPr>
            </a:lvl1pPr>
          </a:lstStyle>
          <a:p>
            <a:pPr defTabSz="914400">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8EA42C8-4EDB-4F76-8D37-9E844EC8754A}" type="slidenum">
              <a:rPr lang="en-US"/>
              <a:pPr>
                <a:defRPr/>
              </a:pPr>
              <a:t>‹#›</a:t>
            </a:fld>
            <a:endParaRPr lang="en-US"/>
          </a:p>
        </p:txBody>
      </p:sp>
    </p:spTree>
    <p:extLst>
      <p:ext uri="{BB962C8B-B14F-4D97-AF65-F5344CB8AC3E}">
        <p14:creationId xmlns:p14="http://schemas.microsoft.com/office/powerpoint/2010/main" val="86044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1BD0A8-C637-434E-B847-51DAC94E511D}" type="datetime1">
              <a:rPr lang="en-US"/>
              <a:pPr>
                <a:defRPr/>
              </a:pPr>
              <a:t>10/31/2013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1D19F4-7509-4DDC-9314-1BB3F02761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29EF7A-7FB4-480A-9213-1FCF16BDA11C}" type="datetime1">
              <a:rPr lang="en-US"/>
              <a:pPr>
                <a:defRPr/>
              </a:pPr>
              <a:t>10/31/2013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5A13CE-7952-4ABD-B6BC-E9DEDAFD84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w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wmf"/><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3D347DEF-E54E-4789-9648-1D7D96A98FCF}" type="datetime1">
              <a:rPr lang="en-US"/>
              <a:pPr>
                <a:defRPr/>
              </a:pPr>
              <a:t>10/31/2013</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mn-ea"/>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yriad Pro"/>
                <a:ea typeface="Myriad Pro"/>
                <a:cs typeface="Myriad Pro"/>
              </a:defRPr>
            </a:lvl1pPr>
          </a:lstStyle>
          <a:p>
            <a:pPr>
              <a:defRPr/>
            </a:pPr>
            <a:fld id="{AF7991C6-AE9A-4AF5-9B3D-84CCA94EAE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0" r:id="rId1"/>
    <p:sldLayoutId id="2147483809" r:id="rId2"/>
    <p:sldLayoutId id="2147483808" r:id="rId3"/>
    <p:sldLayoutId id="2147483807" r:id="rId4"/>
    <p:sldLayoutId id="2147483806" r:id="rId5"/>
    <p:sldLayoutId id="2147483805" r:id="rId6"/>
    <p:sldLayoutId id="2147483804" r:id="rId7"/>
    <p:sldLayoutId id="2147483803" r:id="rId8"/>
    <p:sldLayoutId id="2147483802" r:id="rId9"/>
    <p:sldLayoutId id="2147483801" r:id="rId10"/>
  </p:sldLayoutIdLst>
  <p:hf sldNum="0" hdr="0" ftr="0" dt="0"/>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051" name="Content Placeholder 2"/>
          <p:cNvSpPr txBox="1">
            <a:spLocks/>
          </p:cNvSpPr>
          <p:nvPr userDrawn="1"/>
        </p:nvSpPr>
        <p:spPr bwMode="auto">
          <a:xfrm>
            <a:off x="608013" y="50800"/>
            <a:ext cx="5600700" cy="387350"/>
          </a:xfrm>
          <a:prstGeom prst="rect">
            <a:avLst/>
          </a:prstGeom>
          <a:noFill/>
          <a:ln>
            <a:noFill/>
          </a:ln>
          <a:extLst/>
        </p:spPr>
        <p:txBody>
          <a:bodyPr lIns="0" r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None/>
              <a:defRPr/>
            </a:pPr>
            <a:r>
              <a:rPr lang="en-US" sz="1400" smtClean="0">
                <a:solidFill>
                  <a:srgbClr val="FFFFFF"/>
                </a:solidFill>
                <a:latin typeface="Baskerville Old Face" pitchFamily="18" charset="0"/>
                <a:ea typeface="Baskerville Old Face" pitchFamily="18" charset="0"/>
                <a:cs typeface="Baskerville Old Face" pitchFamily="18" charset="0"/>
              </a:rPr>
              <a:t>Center on Budget and Policy Priorities</a:t>
            </a:r>
            <a:endParaRPr lang="en-US" sz="1400" smtClean="0">
              <a:solidFill>
                <a:srgbClr val="FFFFFF"/>
              </a:solidFill>
              <a:latin typeface="Myriad Pro Semibold"/>
              <a:ea typeface="Myriad Pro Semibold"/>
              <a:cs typeface="Myriad Pro Semibold"/>
            </a:endParaRPr>
          </a:p>
        </p:txBody>
      </p:sp>
      <p:pic>
        <p:nvPicPr>
          <p:cNvPr id="1028" name="Picture 9" descr="logo.wmf"/>
          <p:cNvPicPr>
            <a:picLocks noChangeAspect="1"/>
          </p:cNvPicPr>
          <p:nvPr userDrawn="1"/>
        </p:nvPicPr>
        <p:blipFill>
          <a:blip r:embed="rId14" cstate="print"/>
          <a:srcRect/>
          <a:stretch>
            <a:fillRect/>
          </a:stretch>
        </p:blipFill>
        <p:spPr bwMode="auto">
          <a:xfrm>
            <a:off x="228600" y="47625"/>
            <a:ext cx="303213" cy="301625"/>
          </a:xfrm>
          <a:prstGeom prst="rect">
            <a:avLst/>
          </a:prstGeom>
          <a:noFill/>
          <a:ln w="9525">
            <a:noFill/>
            <a:miter lim="800000"/>
            <a:headEnd/>
            <a:tailEnd/>
          </a:ln>
        </p:spPr>
      </p:pic>
      <p:sp>
        <p:nvSpPr>
          <p:cNvPr id="2053" name="TextBox 5"/>
          <p:cNvSpPr txBox="1">
            <a:spLocks noChangeArrowheads="1"/>
          </p:cNvSpPr>
          <p:nvPr userDrawn="1"/>
        </p:nvSpPr>
        <p:spPr bwMode="auto">
          <a:xfrm>
            <a:off x="7391400" y="6169025"/>
            <a:ext cx="1371600" cy="30797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1400" smtClean="0">
                <a:solidFill>
                  <a:srgbClr val="0C61A4"/>
                </a:solidFill>
                <a:latin typeface="Franklin Gothic Medium" pitchFamily="34" charset="0"/>
                <a:ea typeface="Franklin Gothic Medium" pitchFamily="34" charset="0"/>
                <a:cs typeface="Franklin Gothic Medium" pitchFamily="34" charset="0"/>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fontAlgn="auto">
              <a:spcBef>
                <a:spcPts val="0"/>
              </a:spcBef>
              <a:spcAft>
                <a:spcPts val="0"/>
              </a:spcAft>
              <a:defRPr sz="1400">
                <a:solidFill>
                  <a:prstClr val="white"/>
                </a:solidFill>
                <a:latin typeface="Franklin Gothic Book"/>
                <a:cs typeface="Franklin Gothic Book"/>
              </a:defRPr>
            </a:lvl1pPr>
          </a:lstStyle>
          <a:p>
            <a:pPr defTabSz="914400">
              <a:defRPr/>
            </a:pPr>
            <a:fld id="{1125932C-BB04-4398-BC8B-8A23FCE60207}" type="slidenum">
              <a:rPr lang="en-US">
                <a:ea typeface="+mn-ea"/>
              </a:rPr>
              <a:pPr defTabSz="914400">
                <a:defRPr/>
              </a:pPr>
              <a:t>‹#›</a:t>
            </a:fld>
            <a:endParaRPr lang="en-US" dirty="0">
              <a:ea typeface="+mn-ea"/>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051" name="Content Placeholder 2"/>
          <p:cNvSpPr txBox="1">
            <a:spLocks/>
          </p:cNvSpPr>
          <p:nvPr userDrawn="1"/>
        </p:nvSpPr>
        <p:spPr bwMode="auto">
          <a:xfrm>
            <a:off x="608013" y="50800"/>
            <a:ext cx="5600700" cy="387350"/>
          </a:xfrm>
          <a:prstGeom prst="rect">
            <a:avLst/>
          </a:prstGeom>
          <a:noFill/>
          <a:ln>
            <a:noFill/>
          </a:ln>
          <a:extLst/>
        </p:spPr>
        <p:txBody>
          <a:bodyPr lIns="0" r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None/>
              <a:defRPr/>
            </a:pPr>
            <a:r>
              <a:rPr lang="en-US" sz="1400" smtClean="0">
                <a:solidFill>
                  <a:srgbClr val="FFFFFF"/>
                </a:solidFill>
                <a:latin typeface="Baskerville Old Face" pitchFamily="18" charset="0"/>
                <a:ea typeface="Baskerville Old Face" pitchFamily="18" charset="0"/>
                <a:cs typeface="Baskerville Old Face" pitchFamily="18" charset="0"/>
              </a:rPr>
              <a:t>Center on Budget and Policy Priorities</a:t>
            </a:r>
            <a:endParaRPr lang="en-US" sz="1400" smtClean="0">
              <a:solidFill>
                <a:srgbClr val="FFFFFF"/>
              </a:solidFill>
              <a:latin typeface="Myriad Pro Semibold"/>
              <a:ea typeface="Myriad Pro Semibold"/>
              <a:cs typeface="Myriad Pro Semibold"/>
            </a:endParaRPr>
          </a:p>
        </p:txBody>
      </p:sp>
      <p:pic>
        <p:nvPicPr>
          <p:cNvPr id="1028" name="Picture 9" descr="logo.wmf"/>
          <p:cNvPicPr>
            <a:picLocks noChangeAspect="1"/>
          </p:cNvPicPr>
          <p:nvPr userDrawn="1"/>
        </p:nvPicPr>
        <p:blipFill>
          <a:blip r:embed="rId15" cstate="print"/>
          <a:srcRect/>
          <a:stretch>
            <a:fillRect/>
          </a:stretch>
        </p:blipFill>
        <p:spPr bwMode="auto">
          <a:xfrm>
            <a:off x="228600" y="47625"/>
            <a:ext cx="303213" cy="301625"/>
          </a:xfrm>
          <a:prstGeom prst="rect">
            <a:avLst/>
          </a:prstGeom>
          <a:noFill/>
          <a:ln w="9525">
            <a:noFill/>
            <a:miter lim="800000"/>
            <a:headEnd/>
            <a:tailEnd/>
          </a:ln>
        </p:spPr>
      </p:pic>
      <p:sp>
        <p:nvSpPr>
          <p:cNvPr id="2053" name="TextBox 5"/>
          <p:cNvSpPr txBox="1">
            <a:spLocks noChangeArrowheads="1"/>
          </p:cNvSpPr>
          <p:nvPr userDrawn="1"/>
        </p:nvSpPr>
        <p:spPr bwMode="auto">
          <a:xfrm>
            <a:off x="7391400" y="6169025"/>
            <a:ext cx="1371600" cy="30797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1400" smtClean="0">
                <a:solidFill>
                  <a:srgbClr val="0C61A4"/>
                </a:solidFill>
                <a:latin typeface="Franklin Gothic Medium" pitchFamily="34" charset="0"/>
                <a:ea typeface="Franklin Gothic Medium" pitchFamily="34" charset="0"/>
                <a:cs typeface="Franklin Gothic Medium" pitchFamily="34" charset="0"/>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fontAlgn="auto">
              <a:spcBef>
                <a:spcPts val="0"/>
              </a:spcBef>
              <a:spcAft>
                <a:spcPts val="0"/>
              </a:spcAft>
              <a:defRPr sz="1400">
                <a:solidFill>
                  <a:prstClr val="white"/>
                </a:solidFill>
                <a:latin typeface="Franklin Gothic Book"/>
                <a:cs typeface="Franklin Gothic Book"/>
              </a:defRPr>
            </a:lvl1pPr>
          </a:lstStyle>
          <a:p>
            <a:pPr defTabSz="914400">
              <a:defRPr/>
            </a:pPr>
            <a:fld id="{1125932C-BB04-4398-BC8B-8A23FCE60207}" type="slidenum">
              <a:rPr lang="en-US">
                <a:ea typeface="+mn-ea"/>
              </a:rPr>
              <a:pPr defTabSz="914400">
                <a:defRPr/>
              </a:pPr>
              <a:t>‹#›</a:t>
            </a:fld>
            <a:endParaRPr lang="en-US" dirty="0">
              <a:ea typeface="+mn-ea"/>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051" name="Content Placeholder 2"/>
          <p:cNvSpPr txBox="1">
            <a:spLocks/>
          </p:cNvSpPr>
          <p:nvPr userDrawn="1"/>
        </p:nvSpPr>
        <p:spPr bwMode="auto">
          <a:xfrm>
            <a:off x="608013" y="50800"/>
            <a:ext cx="5600700" cy="387350"/>
          </a:xfrm>
          <a:prstGeom prst="rect">
            <a:avLst/>
          </a:prstGeom>
          <a:noFill/>
          <a:ln>
            <a:noFill/>
          </a:ln>
          <a:extLst/>
        </p:spPr>
        <p:txBody>
          <a:bodyPr lIns="0" r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None/>
              <a:defRPr/>
            </a:pPr>
            <a:r>
              <a:rPr lang="en-US" sz="1400" smtClean="0">
                <a:solidFill>
                  <a:srgbClr val="FFFFFF"/>
                </a:solidFill>
                <a:latin typeface="Baskerville Old Face" pitchFamily="18" charset="0"/>
                <a:ea typeface="Baskerville Old Face" pitchFamily="18" charset="0"/>
                <a:cs typeface="Baskerville Old Face" pitchFamily="18" charset="0"/>
              </a:rPr>
              <a:t>Center on Budget and Policy Priorities</a:t>
            </a:r>
            <a:endParaRPr lang="en-US" sz="1400" smtClean="0">
              <a:solidFill>
                <a:srgbClr val="FFFFFF"/>
              </a:solidFill>
              <a:latin typeface="Myriad Pro Semibold"/>
              <a:ea typeface="Myriad Pro Semibold"/>
              <a:cs typeface="Myriad Pro Semibold"/>
            </a:endParaRPr>
          </a:p>
        </p:txBody>
      </p:sp>
      <p:pic>
        <p:nvPicPr>
          <p:cNvPr id="1028" name="Picture 9" descr="logo.wmf"/>
          <p:cNvPicPr>
            <a:picLocks noChangeAspect="1"/>
          </p:cNvPicPr>
          <p:nvPr userDrawn="1"/>
        </p:nvPicPr>
        <p:blipFill>
          <a:blip r:embed="rId15" cstate="print"/>
          <a:srcRect/>
          <a:stretch>
            <a:fillRect/>
          </a:stretch>
        </p:blipFill>
        <p:spPr bwMode="auto">
          <a:xfrm>
            <a:off x="228600" y="47625"/>
            <a:ext cx="303213" cy="301625"/>
          </a:xfrm>
          <a:prstGeom prst="rect">
            <a:avLst/>
          </a:prstGeom>
          <a:noFill/>
          <a:ln w="9525">
            <a:noFill/>
            <a:miter lim="800000"/>
            <a:headEnd/>
            <a:tailEnd/>
          </a:ln>
        </p:spPr>
      </p:pic>
      <p:sp>
        <p:nvSpPr>
          <p:cNvPr id="2053" name="TextBox 5"/>
          <p:cNvSpPr txBox="1">
            <a:spLocks noChangeArrowheads="1"/>
          </p:cNvSpPr>
          <p:nvPr userDrawn="1"/>
        </p:nvSpPr>
        <p:spPr bwMode="auto">
          <a:xfrm>
            <a:off x="7391400" y="6169025"/>
            <a:ext cx="1371600" cy="30797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1400" smtClean="0">
                <a:solidFill>
                  <a:srgbClr val="0C61A4"/>
                </a:solidFill>
                <a:latin typeface="Franklin Gothic Medium" pitchFamily="34" charset="0"/>
                <a:ea typeface="Franklin Gothic Medium" pitchFamily="34" charset="0"/>
                <a:cs typeface="Franklin Gothic Medium" pitchFamily="34" charset="0"/>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fontAlgn="auto">
              <a:spcBef>
                <a:spcPts val="0"/>
              </a:spcBef>
              <a:spcAft>
                <a:spcPts val="0"/>
              </a:spcAft>
              <a:defRPr sz="1400">
                <a:solidFill>
                  <a:prstClr val="white"/>
                </a:solidFill>
                <a:latin typeface="Franklin Gothic Book"/>
                <a:cs typeface="Franklin Gothic Book"/>
              </a:defRPr>
            </a:lvl1pPr>
          </a:lstStyle>
          <a:p>
            <a:pPr defTabSz="914400">
              <a:defRPr/>
            </a:pPr>
            <a:fld id="{1125932C-BB04-4398-BC8B-8A23FCE60207}" type="slidenum">
              <a:rPr lang="en-US"/>
              <a:pPr defTabSz="914400">
                <a:defRPr/>
              </a:pPr>
              <a:t>‹#›</a:t>
            </a:fld>
            <a:endParaRPr lang="en-US" dirty="0"/>
          </a:p>
        </p:txBody>
      </p:sp>
    </p:spTree>
    <p:extLst>
      <p:ext uri="{BB962C8B-B14F-4D97-AF65-F5344CB8AC3E}">
        <p14:creationId xmlns:p14="http://schemas.microsoft.com/office/powerpoint/2010/main" val="206789553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051" name="Content Placeholder 2"/>
          <p:cNvSpPr txBox="1">
            <a:spLocks/>
          </p:cNvSpPr>
          <p:nvPr userDrawn="1"/>
        </p:nvSpPr>
        <p:spPr bwMode="auto">
          <a:xfrm>
            <a:off x="608013" y="50800"/>
            <a:ext cx="5600700" cy="387350"/>
          </a:xfrm>
          <a:prstGeom prst="rect">
            <a:avLst/>
          </a:prstGeom>
          <a:noFill/>
          <a:ln>
            <a:noFill/>
          </a:ln>
          <a:extLst/>
        </p:spPr>
        <p:txBody>
          <a:bodyPr lIns="0" r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None/>
              <a:defRPr/>
            </a:pPr>
            <a:r>
              <a:rPr lang="en-US" sz="1400" smtClean="0">
                <a:solidFill>
                  <a:srgbClr val="FFFFFF"/>
                </a:solidFill>
                <a:latin typeface="Baskerville Old Face" pitchFamily="18" charset="0"/>
                <a:ea typeface="Baskerville Old Face" pitchFamily="18" charset="0"/>
                <a:cs typeface="Baskerville Old Face" pitchFamily="18" charset="0"/>
              </a:rPr>
              <a:t>Center on Budget and Policy Priorities</a:t>
            </a:r>
            <a:endParaRPr lang="en-US" sz="1400" smtClean="0">
              <a:solidFill>
                <a:srgbClr val="FFFFFF"/>
              </a:solidFill>
              <a:latin typeface="Myriad Pro Semibold"/>
              <a:ea typeface="Myriad Pro Semibold"/>
              <a:cs typeface="Myriad Pro Semibold"/>
            </a:endParaRPr>
          </a:p>
        </p:txBody>
      </p:sp>
      <p:pic>
        <p:nvPicPr>
          <p:cNvPr id="1028" name="Picture 9" descr="logo.wmf"/>
          <p:cNvPicPr>
            <a:picLocks noChangeAspect="1"/>
          </p:cNvPicPr>
          <p:nvPr userDrawn="1"/>
        </p:nvPicPr>
        <p:blipFill>
          <a:blip r:embed="rId14" cstate="print"/>
          <a:srcRect/>
          <a:stretch>
            <a:fillRect/>
          </a:stretch>
        </p:blipFill>
        <p:spPr bwMode="auto">
          <a:xfrm>
            <a:off x="228600" y="47625"/>
            <a:ext cx="303213" cy="301625"/>
          </a:xfrm>
          <a:prstGeom prst="rect">
            <a:avLst/>
          </a:prstGeom>
          <a:noFill/>
          <a:ln w="9525">
            <a:noFill/>
            <a:miter lim="800000"/>
            <a:headEnd/>
            <a:tailEnd/>
          </a:ln>
        </p:spPr>
      </p:pic>
      <p:sp>
        <p:nvSpPr>
          <p:cNvPr id="2053" name="TextBox 5"/>
          <p:cNvSpPr txBox="1">
            <a:spLocks noChangeArrowheads="1"/>
          </p:cNvSpPr>
          <p:nvPr userDrawn="1"/>
        </p:nvSpPr>
        <p:spPr bwMode="auto">
          <a:xfrm>
            <a:off x="7391400" y="6169025"/>
            <a:ext cx="1371600" cy="30797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1400" smtClean="0">
                <a:solidFill>
                  <a:srgbClr val="0C61A4"/>
                </a:solidFill>
                <a:latin typeface="Franklin Gothic Medium" pitchFamily="34" charset="0"/>
                <a:ea typeface="Franklin Gothic Medium" pitchFamily="34" charset="0"/>
                <a:cs typeface="Franklin Gothic Medium" pitchFamily="34" charset="0"/>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fontAlgn="auto">
              <a:spcBef>
                <a:spcPts val="0"/>
              </a:spcBef>
              <a:spcAft>
                <a:spcPts val="0"/>
              </a:spcAft>
              <a:defRPr sz="1400">
                <a:solidFill>
                  <a:prstClr val="white"/>
                </a:solidFill>
                <a:latin typeface="Franklin Gothic Book"/>
                <a:cs typeface="Franklin Gothic Book"/>
              </a:defRPr>
            </a:lvl1pPr>
          </a:lstStyle>
          <a:p>
            <a:pPr defTabSz="914400">
              <a:defRPr/>
            </a:pPr>
            <a:fld id="{1125932C-BB04-4398-BC8B-8A23FCE60207}" type="slidenum">
              <a:rPr lang="en-US"/>
              <a:pPr defTabSz="914400">
                <a:defRPr/>
              </a:pPr>
              <a:t>‹#›</a:t>
            </a:fld>
            <a:endParaRPr lang="en-US" dirty="0"/>
          </a:p>
        </p:txBody>
      </p:sp>
    </p:spTree>
    <p:extLst>
      <p:ext uri="{BB962C8B-B14F-4D97-AF65-F5344CB8AC3E}">
        <p14:creationId xmlns:p14="http://schemas.microsoft.com/office/powerpoint/2010/main" val="345102743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2051" name="Content Placeholder 2"/>
          <p:cNvSpPr txBox="1">
            <a:spLocks/>
          </p:cNvSpPr>
          <p:nvPr userDrawn="1"/>
        </p:nvSpPr>
        <p:spPr bwMode="auto">
          <a:xfrm>
            <a:off x="608013" y="50800"/>
            <a:ext cx="5600700" cy="387350"/>
          </a:xfrm>
          <a:prstGeom prst="rect">
            <a:avLst/>
          </a:prstGeom>
          <a:noFill/>
          <a:ln>
            <a:noFill/>
          </a:ln>
          <a:extLst/>
        </p:spPr>
        <p:txBody>
          <a:bodyPr lIns="0" r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buFont typeface="Arial" pitchFamily="34" charset="0"/>
              <a:buNone/>
              <a:defRPr/>
            </a:pPr>
            <a:r>
              <a:rPr lang="en-US" sz="1400" smtClean="0">
                <a:solidFill>
                  <a:srgbClr val="FFFFFF"/>
                </a:solidFill>
                <a:latin typeface="Baskerville Old Face" pitchFamily="18" charset="0"/>
                <a:ea typeface="Baskerville Old Face" pitchFamily="18" charset="0"/>
                <a:cs typeface="Baskerville Old Face" pitchFamily="18" charset="0"/>
              </a:rPr>
              <a:t>Center on Budget and Policy Priorities</a:t>
            </a:r>
            <a:endParaRPr lang="en-US" sz="1400" smtClean="0">
              <a:solidFill>
                <a:srgbClr val="FFFFFF"/>
              </a:solidFill>
              <a:latin typeface="Myriad Pro Semibold"/>
              <a:ea typeface="Myriad Pro Semibold"/>
              <a:cs typeface="Myriad Pro Semibold"/>
            </a:endParaRPr>
          </a:p>
        </p:txBody>
      </p:sp>
      <p:pic>
        <p:nvPicPr>
          <p:cNvPr id="1028" name="Picture 9" descr="logo.wmf"/>
          <p:cNvPicPr>
            <a:picLocks noChangeAspect="1"/>
          </p:cNvPicPr>
          <p:nvPr userDrawn="1"/>
        </p:nvPicPr>
        <p:blipFill>
          <a:blip r:embed="rId14" cstate="print"/>
          <a:srcRect/>
          <a:stretch>
            <a:fillRect/>
          </a:stretch>
        </p:blipFill>
        <p:spPr bwMode="auto">
          <a:xfrm>
            <a:off x="228600" y="47625"/>
            <a:ext cx="303213" cy="301625"/>
          </a:xfrm>
          <a:prstGeom prst="rect">
            <a:avLst/>
          </a:prstGeom>
          <a:noFill/>
          <a:ln w="9525">
            <a:noFill/>
            <a:miter lim="800000"/>
            <a:headEnd/>
            <a:tailEnd/>
          </a:ln>
        </p:spPr>
      </p:pic>
      <p:sp>
        <p:nvSpPr>
          <p:cNvPr id="2053" name="TextBox 5"/>
          <p:cNvSpPr txBox="1">
            <a:spLocks noChangeArrowheads="1"/>
          </p:cNvSpPr>
          <p:nvPr userDrawn="1"/>
        </p:nvSpPr>
        <p:spPr bwMode="auto">
          <a:xfrm>
            <a:off x="7391400" y="6169025"/>
            <a:ext cx="1371600" cy="30797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r>
              <a:rPr lang="en-US" sz="1400" smtClean="0">
                <a:solidFill>
                  <a:srgbClr val="0C61A4"/>
                </a:solidFill>
                <a:latin typeface="Franklin Gothic Medium" pitchFamily="34" charset="0"/>
                <a:ea typeface="Franklin Gothic Medium" pitchFamily="34" charset="0"/>
                <a:cs typeface="Franklin Gothic Medium" pitchFamily="34" charset="0"/>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fontAlgn="auto">
              <a:spcBef>
                <a:spcPts val="0"/>
              </a:spcBef>
              <a:spcAft>
                <a:spcPts val="0"/>
              </a:spcAft>
              <a:defRPr sz="1400">
                <a:solidFill>
                  <a:prstClr val="white"/>
                </a:solidFill>
                <a:latin typeface="Franklin Gothic Book"/>
                <a:cs typeface="Franklin Gothic Book"/>
              </a:defRPr>
            </a:lvl1pPr>
          </a:lstStyle>
          <a:p>
            <a:pPr defTabSz="914400">
              <a:defRPr/>
            </a:pPr>
            <a:fld id="{1125932C-BB04-4398-BC8B-8A23FCE60207}" type="slidenum">
              <a:rPr lang="en-US"/>
              <a:pPr defTabSz="914400">
                <a:defRPr/>
              </a:pPr>
              <a:t>‹#›</a:t>
            </a:fld>
            <a:endParaRPr lang="en-US" dirty="0"/>
          </a:p>
        </p:txBody>
      </p:sp>
    </p:spTree>
    <p:extLst>
      <p:ext uri="{BB962C8B-B14F-4D97-AF65-F5344CB8AC3E}">
        <p14:creationId xmlns:p14="http://schemas.microsoft.com/office/powerpoint/2010/main" val="338036021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cbpp.org/cms/index.cfm?fa=view&amp;id=4019"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hyperlink" Target="http://www.cbpp.org/cms/index.cfm?fa=view&amp;id=3586#National" TargetMode="Externa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hyperlink" Target="http://www.cbpp.org/cms/index.cfm?fa=view&amp;id=3993"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hyperlink" Target="http://www.cbpp.org/research/index.cfm?fa=topic&amp;id=29" TargetMode="External"/><Relationship Id="rId4" Type="http://schemas.openxmlformats.org/officeDocument/2006/relationships/hyperlink" Target="http://www.cbpp.org/cms/index.cfm?fa=view&amp;id=358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905000" y="2362200"/>
            <a:ext cx="7010400" cy="1295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ts val="4500"/>
              </a:lnSpc>
            </a:pPr>
            <a:r>
              <a:rPr lang="en-US" sz="3600" dirty="0" smtClean="0">
                <a:solidFill>
                  <a:schemeClr val="tx2"/>
                </a:solidFill>
                <a:latin typeface="Franklin Gothic Medium" pitchFamily="34" charset="0"/>
              </a:rPr>
              <a:t>Funding </a:t>
            </a:r>
            <a:r>
              <a:rPr lang="en-US" sz="3600" dirty="0">
                <a:solidFill>
                  <a:schemeClr val="tx2"/>
                </a:solidFill>
                <a:latin typeface="Franklin Gothic Medium" pitchFamily="34" charset="0"/>
              </a:rPr>
              <a:t>Outlook </a:t>
            </a:r>
            <a:r>
              <a:rPr lang="en-US" sz="3600" dirty="0" smtClean="0">
                <a:solidFill>
                  <a:schemeClr val="tx2"/>
                </a:solidFill>
                <a:latin typeface="Franklin Gothic Medium" pitchFamily="34" charset="0"/>
              </a:rPr>
              <a:t>for the Housing Choice Voucher Program</a:t>
            </a:r>
            <a:endParaRPr lang="en-US" sz="1800" dirty="0" smtClean="0">
              <a:solidFill>
                <a:srgbClr val="003467"/>
              </a:solidFill>
              <a:latin typeface="Myriad Pro"/>
            </a:endParaRPr>
          </a:p>
        </p:txBody>
      </p:sp>
      <p:sp>
        <p:nvSpPr>
          <p:cNvPr id="23556" name="Title 1"/>
          <p:cNvSpPr txBox="1">
            <a:spLocks/>
          </p:cNvSpPr>
          <p:nvPr/>
        </p:nvSpPr>
        <p:spPr bwMode="auto">
          <a:xfrm>
            <a:off x="1905000" y="4114800"/>
            <a:ext cx="7010400" cy="1981200"/>
          </a:xfrm>
          <a:prstGeom prst="rect">
            <a:avLst/>
          </a:prstGeom>
          <a:noFill/>
          <a:ln w="9525">
            <a:noFill/>
            <a:miter lim="800000"/>
            <a:headEnd/>
            <a:tailEnd/>
          </a:ln>
        </p:spPr>
        <p:txBody>
          <a:bodyPr/>
          <a:lstStyle/>
          <a:p>
            <a:pPr marL="342900" indent="-342900" algn="ctr" eaLnBrk="0" hangingPunct="0">
              <a:spcBef>
                <a:spcPct val="20000"/>
              </a:spcBef>
            </a:pPr>
            <a:r>
              <a:rPr lang="en-US" sz="2800" dirty="0" smtClean="0">
                <a:solidFill>
                  <a:srgbClr val="003467"/>
                </a:solidFill>
                <a:latin typeface="Franklin Gothic Medium" pitchFamily="34" charset="0"/>
              </a:rPr>
              <a:t>Barbara Sard</a:t>
            </a:r>
          </a:p>
          <a:p>
            <a:pPr marL="342900" indent="-342900" algn="ctr" eaLnBrk="0" hangingPunct="0">
              <a:spcBef>
                <a:spcPct val="20000"/>
              </a:spcBef>
            </a:pPr>
            <a:r>
              <a:rPr lang="en-US" sz="2800" dirty="0" smtClean="0">
                <a:solidFill>
                  <a:srgbClr val="003467"/>
                </a:solidFill>
                <a:latin typeface="Franklin Gothic Medium" pitchFamily="34" charset="0"/>
              </a:rPr>
              <a:t>Forum on Impact of Sequestration  </a:t>
            </a:r>
          </a:p>
          <a:p>
            <a:pPr marL="342900" indent="-342900" algn="ctr" eaLnBrk="0" hangingPunct="0">
              <a:spcBef>
                <a:spcPct val="20000"/>
              </a:spcBef>
            </a:pPr>
            <a:r>
              <a:rPr lang="en-US" sz="2400" dirty="0" smtClean="0">
                <a:solidFill>
                  <a:srgbClr val="003467"/>
                </a:solidFill>
                <a:latin typeface="Franklin Gothic Medium" pitchFamily="34" charset="0"/>
              </a:rPr>
              <a:t>November 1, 2013</a:t>
            </a:r>
            <a:endParaRPr lang="en-US" sz="2400" dirty="0">
              <a:solidFill>
                <a:srgbClr val="003467"/>
              </a:solidFill>
              <a:latin typeface="Franklin Gothic Medium"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57200"/>
            <a:ext cx="9144000" cy="1077218"/>
          </a:xfrm>
          <a:prstGeom prst="rect">
            <a:avLst/>
          </a:prstGeom>
          <a:noFill/>
        </p:spPr>
        <p:txBody>
          <a:bodyPr wrap="square" rtlCol="0">
            <a:spAutoFit/>
          </a:bodyPr>
          <a:lstStyle/>
          <a:p>
            <a:pPr algn="ctr"/>
            <a:r>
              <a:rPr lang="en-US" sz="3200" b="1" dirty="0" smtClean="0">
                <a:solidFill>
                  <a:schemeClr val="accent1">
                    <a:lumMod val="50000"/>
                  </a:schemeClr>
                </a:solidFill>
                <a:latin typeface="Franklin Gothic Medium" panose="020B0603020102020204" pitchFamily="34" charset="0"/>
              </a:rPr>
              <a:t>What Happens to Discretionary Funding</a:t>
            </a:r>
          </a:p>
          <a:p>
            <a:pPr algn="ctr"/>
            <a:r>
              <a:rPr lang="en-US" sz="3200" b="1" dirty="0" smtClean="0">
                <a:solidFill>
                  <a:schemeClr val="accent1">
                    <a:lumMod val="50000"/>
                  </a:schemeClr>
                </a:solidFill>
                <a:latin typeface="Franklin Gothic Medium" panose="020B0603020102020204" pitchFamily="34" charset="0"/>
              </a:rPr>
              <a:t>in FY 2014 Under the BCA Spending Caps?</a:t>
            </a:r>
            <a:endParaRPr lang="en-US" sz="3200" b="1" dirty="0">
              <a:solidFill>
                <a:schemeClr val="accent1">
                  <a:lumMod val="50000"/>
                </a:schemeClr>
              </a:solidFill>
              <a:latin typeface="Franklin Gothic Medium" panose="020B06030201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44555265"/>
              </p:ext>
            </p:extLst>
          </p:nvPr>
        </p:nvGraphicFramePr>
        <p:xfrm>
          <a:off x="628650" y="1615440"/>
          <a:ext cx="7886700" cy="2529840"/>
        </p:xfrm>
        <a:graphic>
          <a:graphicData uri="http://schemas.openxmlformats.org/drawingml/2006/table">
            <a:tbl>
              <a:tblPr firstRow="1" firstCol="1" bandRow="1"/>
              <a:tblGrid>
                <a:gridCol w="1581150"/>
                <a:gridCol w="2133600"/>
                <a:gridCol w="2057400"/>
                <a:gridCol w="2114550"/>
              </a:tblGrid>
              <a:tr h="0">
                <a:tc gridSpan="4">
                  <a:txBody>
                    <a:bodyPr/>
                    <a:lstStyle/>
                    <a:p>
                      <a:pPr marL="0" marR="0" algn="ctr">
                        <a:spcBef>
                          <a:spcPts val="0"/>
                        </a:spcBef>
                        <a:spcAft>
                          <a:spcPts val="0"/>
                        </a:spcAft>
                      </a:pPr>
                      <a:r>
                        <a:rPr lang="en-US" sz="1800" b="1" dirty="0">
                          <a:solidFill>
                            <a:srgbClr val="FFFFFF"/>
                          </a:solidFill>
                          <a:effectLst/>
                          <a:latin typeface="Franklin Gothic Medium" panose="020B0603020102020204" pitchFamily="34" charset="0"/>
                          <a:ea typeface="Times New Roman" panose="02020603050405020304" pitchFamily="18" charset="0"/>
                          <a:cs typeface="Times New Roman" panose="02020603050405020304" pitchFamily="18" charset="0"/>
                        </a:rPr>
                        <a:t/>
                      </a:r>
                      <a:br>
                        <a:rPr lang="en-US" sz="1800" b="1" dirty="0">
                          <a:solidFill>
                            <a:srgbClr val="FFFFFF"/>
                          </a:solidFill>
                          <a:effectLst/>
                          <a:latin typeface="Franklin Gothic Medium" panose="020B0603020102020204" pitchFamily="34" charset="0"/>
                          <a:ea typeface="Times New Roman" panose="02020603050405020304" pitchFamily="18" charset="0"/>
                          <a:cs typeface="Times New Roman" panose="02020603050405020304" pitchFamily="18" charset="0"/>
                        </a:rPr>
                      </a:br>
                      <a:r>
                        <a:rPr lang="en-US" sz="2000" b="1" dirty="0">
                          <a:solidFill>
                            <a:srgbClr val="FFFFFF"/>
                          </a:solidFill>
                          <a:effectLst/>
                          <a:latin typeface="Franklin Gothic Medium" panose="020B0603020102020204" pitchFamily="34" charset="0"/>
                          <a:ea typeface="Times New Roman" panose="02020603050405020304" pitchFamily="18" charset="0"/>
                          <a:cs typeface="Times New Roman" panose="02020603050405020304" pitchFamily="18" charset="0"/>
                        </a:rPr>
                        <a:t>2014 Discretionary Levels (billions of dollars)</a:t>
                      </a:r>
                      <a:endParaRPr lang="en-US" sz="2000"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00376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Freeze at 2013 level after </a:t>
                      </a:r>
                      <a:r>
                        <a:rPr lang="en-US" sz="16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sequestration (CR)</a:t>
                      </a:r>
                      <a:endPar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Budget Control Act cap before sequestration</a:t>
                      </a:r>
                    </a:p>
                  </a:txBody>
                  <a:tcPr marL="0" marR="0" marT="0" marB="0" anchor="ctr">
                    <a:lnL>
                      <a:noFill/>
                    </a:lnL>
                    <a:lnR>
                      <a:noFill/>
                    </a:lnR>
                    <a:lnT>
                      <a:noFill/>
                    </a:lnT>
                    <a:lnB>
                      <a:noFill/>
                    </a:lnB>
                    <a:solidFill>
                      <a:srgbClr val="C0C0C0"/>
                    </a:solidFill>
                  </a:tcPr>
                </a:tc>
                <a:tc>
                  <a:txBody>
                    <a:bodyPr/>
                    <a:lstStyle/>
                    <a:p>
                      <a:pPr marL="0" marR="0" algn="ctr">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Budget Control Act cap after sequestration</a:t>
                      </a:r>
                    </a:p>
                  </a:txBody>
                  <a:tcPr marL="0" marR="0" marT="0" marB="0" anchor="ctr">
                    <a:lnL>
                      <a:noFill/>
                    </a:lnL>
                    <a:lnR>
                      <a:noFill/>
                    </a:lnR>
                    <a:lnT>
                      <a:noFill/>
                    </a:lnT>
                    <a:lnB>
                      <a:noFill/>
                    </a:lnB>
                    <a:solidFill>
                      <a:srgbClr val="C0C0C0"/>
                    </a:solidFill>
                  </a:tcPr>
                </a:tc>
              </a:tr>
              <a:tr h="0">
                <a:tc>
                  <a:txBody>
                    <a:bodyPr/>
                    <a:lstStyle/>
                    <a:p>
                      <a:pPr marL="0" marR="0">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Defense</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dirty="0">
                          <a:solidFill>
                            <a:schemeClr val="accent3">
                              <a:lumMod val="75000"/>
                            </a:schemeClr>
                          </a:solidFill>
                          <a:effectLst/>
                          <a:latin typeface="Franklin Gothic Book" panose="020B0503020102020204" pitchFamily="34" charset="0"/>
                          <a:ea typeface="Times New Roman" panose="02020603050405020304" pitchFamily="18" charset="0"/>
                          <a:cs typeface="Times New Roman" panose="02020603050405020304" pitchFamily="18" charset="0"/>
                        </a:rPr>
                        <a:t>518</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a:effectLst/>
                          <a:latin typeface="Franklin Gothic Book" panose="020B0503020102020204" pitchFamily="34" charset="0"/>
                          <a:ea typeface="Times New Roman" panose="02020603050405020304" pitchFamily="18" charset="0"/>
                          <a:cs typeface="Times New Roman" panose="02020603050405020304" pitchFamily="18" charset="0"/>
                        </a:rPr>
                        <a:t>552</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dirty="0">
                          <a:solidFill>
                            <a:schemeClr val="accent3">
                              <a:lumMod val="75000"/>
                            </a:schemeClr>
                          </a:solidFill>
                          <a:effectLst/>
                          <a:latin typeface="Franklin Gothic Book" panose="020B0503020102020204" pitchFamily="34" charset="0"/>
                          <a:ea typeface="Times New Roman" panose="02020603050405020304" pitchFamily="18" charset="0"/>
                          <a:cs typeface="Times New Roman" panose="02020603050405020304" pitchFamily="18" charset="0"/>
                        </a:rPr>
                        <a:t>498</a:t>
                      </a:r>
                    </a:p>
                  </a:txBody>
                  <a:tcPr marL="0" marR="0" marT="0" marB="0" anchor="ctr">
                    <a:lnL>
                      <a:noFill/>
                    </a:lnL>
                    <a:lnR>
                      <a:noFill/>
                    </a:lnR>
                    <a:lnT>
                      <a:noFill/>
                    </a:lnT>
                    <a:lnB>
                      <a:noFill/>
                    </a:lnB>
                  </a:tcPr>
                </a:tc>
              </a:tr>
              <a:tr h="0">
                <a:tc>
                  <a:txBody>
                    <a:bodyPr/>
                    <a:lstStyle/>
                    <a:p>
                      <a:pPr marL="0" marR="0">
                        <a:spcBef>
                          <a:spcPts val="0"/>
                        </a:spcBef>
                        <a:spcAft>
                          <a:spcPts val="0"/>
                        </a:spcAft>
                      </a:pPr>
                      <a:r>
                        <a:rPr lang="en-US" sz="1600" b="1" u="sng" dirty="0" smtClean="0">
                          <a:effectLst/>
                          <a:latin typeface="Franklin Gothic Book" panose="020B0503020102020204" pitchFamily="34" charset="0"/>
                          <a:ea typeface="Times New Roman" panose="02020603050405020304" pitchFamily="18" charset="0"/>
                          <a:cs typeface="Times New Roman" panose="02020603050405020304" pitchFamily="18" charset="0"/>
                        </a:rPr>
                        <a:t>Nondefense</a:t>
                      </a:r>
                      <a:endParaRPr lang="en-US" sz="1600" b="1" u="sng"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u="sng" dirty="0">
                          <a:solidFill>
                            <a:schemeClr val="tx2">
                              <a:lumMod val="60000"/>
                              <a:lumOff val="40000"/>
                            </a:schemeClr>
                          </a:solidFill>
                          <a:effectLst/>
                          <a:latin typeface="Franklin Gothic Book" panose="020B0503020102020204" pitchFamily="34" charset="0"/>
                          <a:ea typeface="Times New Roman" panose="02020603050405020304" pitchFamily="18" charset="0"/>
                          <a:cs typeface="Times New Roman" panose="02020603050405020304" pitchFamily="18" charset="0"/>
                        </a:rPr>
                        <a:t>468</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u="sng" dirty="0">
                          <a:effectLst/>
                          <a:latin typeface="Franklin Gothic Book" panose="020B0503020102020204" pitchFamily="34" charset="0"/>
                          <a:ea typeface="Times New Roman" panose="02020603050405020304" pitchFamily="18" charset="0"/>
                          <a:cs typeface="Times New Roman" panose="02020603050405020304" pitchFamily="18" charset="0"/>
                        </a:rPr>
                        <a:t>506</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u="sng" dirty="0">
                          <a:solidFill>
                            <a:schemeClr val="tx2">
                              <a:lumMod val="60000"/>
                              <a:lumOff val="40000"/>
                            </a:schemeClr>
                          </a:solidFill>
                          <a:effectLst/>
                          <a:latin typeface="Franklin Gothic Book" panose="020B0503020102020204" pitchFamily="34" charset="0"/>
                          <a:ea typeface="Times New Roman" panose="02020603050405020304" pitchFamily="18" charset="0"/>
                          <a:cs typeface="Times New Roman" panose="02020603050405020304" pitchFamily="18" charset="0"/>
                        </a:rPr>
                        <a:t>469</a:t>
                      </a:r>
                    </a:p>
                  </a:txBody>
                  <a:tcPr marL="0" marR="0" marT="0" marB="0" anchor="ctr">
                    <a:lnL>
                      <a:noFill/>
                    </a:lnL>
                    <a:lnR>
                      <a:noFill/>
                    </a:lnR>
                    <a:lnT>
                      <a:noFill/>
                    </a:lnT>
                    <a:lnB>
                      <a:noFill/>
                    </a:lnB>
                  </a:tcPr>
                </a:tc>
              </a:tr>
              <a:tr h="0">
                <a:tc>
                  <a:txBody>
                    <a:bodyPr/>
                    <a:lstStyle/>
                    <a:p>
                      <a:pPr marL="0" marR="0">
                        <a:spcBef>
                          <a:spcPts val="0"/>
                        </a:spcBef>
                        <a:spcAft>
                          <a:spcPts val="0"/>
                        </a:spcAft>
                      </a:pPr>
                      <a:r>
                        <a:rPr lang="en-US" sz="1600" b="1">
                          <a:effectLst/>
                          <a:latin typeface="Franklin Gothic Book" panose="020B0503020102020204" pitchFamily="34" charset="0"/>
                          <a:ea typeface="Times New Roman" panose="02020603050405020304" pitchFamily="18" charset="0"/>
                          <a:cs typeface="Times New Roman" panose="02020603050405020304" pitchFamily="18" charset="0"/>
                        </a:rPr>
                        <a:t>Total</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986</a:t>
                      </a:r>
                      <a:endPar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1058</a:t>
                      </a:r>
                    </a:p>
                  </a:txBody>
                  <a:tcPr marL="0" marR="0" marT="0" marB="0" anchor="ctr">
                    <a:lnL>
                      <a:noFill/>
                    </a:lnL>
                    <a:lnR>
                      <a:noFill/>
                    </a:lnR>
                    <a:lnT>
                      <a:noFill/>
                    </a:lnT>
                    <a:lnB>
                      <a:noFill/>
                    </a:lnB>
                  </a:tcPr>
                </a:tc>
                <a:tc>
                  <a:txBody>
                    <a:bodyPr/>
                    <a:lstStyle/>
                    <a:p>
                      <a:pPr marL="0" marR="0" algn="ctr">
                        <a:spcBef>
                          <a:spcPts val="0"/>
                        </a:spcBef>
                        <a:spcAft>
                          <a:spcPts val="0"/>
                        </a:spcAft>
                      </a:pPr>
                      <a:r>
                        <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rPr>
                        <a:t>967</a:t>
                      </a:r>
                    </a:p>
                  </a:txBody>
                  <a:tcPr marL="0" marR="0" marT="0" marB="0" anchor="ctr">
                    <a:lnL>
                      <a:noFill/>
                    </a:lnL>
                    <a:lnR>
                      <a:noFill/>
                    </a:lnR>
                    <a:lnT>
                      <a:noFill/>
                    </a:lnT>
                    <a:lnB>
                      <a:noFill/>
                    </a:lnB>
                  </a:tcPr>
                </a:tc>
              </a:tr>
              <a:tr h="0">
                <a:tc gridSpan="4">
                  <a:txBody>
                    <a:bodyPr/>
                    <a:lstStyle/>
                    <a:p>
                      <a:pPr marL="0" marR="0">
                        <a:spcBef>
                          <a:spcPts val="0"/>
                        </a:spcBef>
                        <a:spcAft>
                          <a:spcPts val="0"/>
                        </a:spcAft>
                      </a:pPr>
                      <a:endParaRPr lang="en-US" sz="1200" dirty="0" smtClean="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Source: Joel</a:t>
                      </a:r>
                      <a:r>
                        <a:rPr lang="en-US" sz="1200"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Friedman et al., “</a:t>
                      </a:r>
                      <a:r>
                        <a:rPr lang="en-US" sz="12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Clearing Up Misunderstandings: Sequestration Would Not Be Tougher on Defense Than Non-Defense Programs in 2014,” Center on Budget and Policy Priorities,</a:t>
                      </a:r>
                      <a:r>
                        <a:rPr lang="en-US" sz="1200"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September 18, 2013, </a:t>
                      </a:r>
                      <a:r>
                        <a:rPr lang="en-US" sz="1200"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hlinkClick r:id="rId3"/>
                        </a:rPr>
                        <a:t>http://www.cbpp.org/cms/index.cfm?fa=view&amp;id=4019</a:t>
                      </a:r>
                      <a:r>
                        <a:rPr lang="en-US" sz="1200"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a:t>
                      </a:r>
                      <a:endParaRPr lang="en-US" sz="12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Content Placeholder 2"/>
          <p:cNvSpPr txBox="1">
            <a:spLocks/>
          </p:cNvSpPr>
          <p:nvPr/>
        </p:nvSpPr>
        <p:spPr>
          <a:xfrm>
            <a:off x="228600" y="4191000"/>
            <a:ext cx="8610600" cy="2362200"/>
          </a:xfrm>
          <a:prstGeom prst="rect">
            <a:avLst/>
          </a:prstGeom>
        </p:spPr>
        <p:txBody>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mn-lt"/>
                <a:ea typeface="ＭＳ Ｐゴシック" pitchFamily="-65" charset="-128"/>
                <a:cs typeface="ＭＳ Ｐゴシック" pitchFamily="-65" charset="-128"/>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pitchFamily="-65" charset="-128"/>
                <a:cs typeface="ＭＳ Ｐゴシック"/>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pitchFamily="-65" charset="-128"/>
                <a:cs typeface="ＭＳ Ｐゴシック"/>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pitchFamily="-65" charset="-128"/>
                <a:cs typeface="ＭＳ Ｐゴシック"/>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pitchFamily="-65" charset="-128"/>
                <a:cs typeface="ＭＳ Ｐゴシック"/>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spcBef>
                <a:spcPts val="0"/>
              </a:spcBef>
              <a:spcAft>
                <a:spcPts val="600"/>
              </a:spcAft>
              <a:buFont typeface="Arial" panose="020B0604020202020204" pitchFamily="34" charset="0"/>
              <a:buChar char="•"/>
              <a:defRPr/>
            </a:pPr>
            <a:r>
              <a:rPr lang="en-US" sz="2800" dirty="0" smtClean="0">
                <a:solidFill>
                  <a:schemeClr val="tx1"/>
                </a:solidFill>
                <a:latin typeface="Franklin Gothic Book" panose="020B0503020102020204" pitchFamily="34" charset="0"/>
              </a:rPr>
              <a:t>For nondefense category, post-sequestration funding in 2014 is roughly level with 2013</a:t>
            </a:r>
          </a:p>
          <a:p>
            <a:pPr marL="914400" lvl="1" indent="-457200" algn="l">
              <a:spcBef>
                <a:spcPts val="0"/>
              </a:spcBef>
              <a:spcAft>
                <a:spcPts val="600"/>
              </a:spcAft>
              <a:buFont typeface="Arial" panose="020B0604020202020204" pitchFamily="34" charset="0"/>
              <a:buChar char="•"/>
              <a:defRPr/>
            </a:pPr>
            <a:r>
              <a:rPr lang="en-US" sz="2400" dirty="0" smtClean="0">
                <a:solidFill>
                  <a:schemeClr val="tx1"/>
                </a:solidFill>
                <a:latin typeface="Franklin Gothic Book" panose="020B0503020102020204" pitchFamily="34" charset="0"/>
              </a:rPr>
              <a:t>For defense, post-sequestration funding in 2014 is ~$20 billion below the 2013 level</a:t>
            </a:r>
          </a:p>
          <a:p>
            <a:pPr marL="457200" indent="-457200" algn="l">
              <a:spcBef>
                <a:spcPts val="0"/>
              </a:spcBef>
              <a:spcAft>
                <a:spcPts val="600"/>
              </a:spcAft>
              <a:buFont typeface="Arial" panose="020B0604020202020204" pitchFamily="34" charset="0"/>
              <a:buChar char="•"/>
              <a:defRPr/>
            </a:pPr>
            <a:r>
              <a:rPr lang="en-US" sz="2800" dirty="0" smtClean="0">
                <a:solidFill>
                  <a:schemeClr val="tx1"/>
                </a:solidFill>
                <a:latin typeface="Franklin Gothic Book" panose="020B0503020102020204" pitchFamily="34" charset="0"/>
              </a:rPr>
              <a:t>Eliminating sequestration = NDD increase of $37B.</a:t>
            </a:r>
          </a:p>
        </p:txBody>
      </p:sp>
    </p:spTree>
    <p:extLst>
      <p:ext uri="{BB962C8B-B14F-4D97-AF65-F5344CB8AC3E}">
        <p14:creationId xmlns:p14="http://schemas.microsoft.com/office/powerpoint/2010/main" val="489236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56080009"/>
              </p:ext>
            </p:extLst>
          </p:nvPr>
        </p:nvGraphicFramePr>
        <p:xfrm>
          <a:off x="0" y="0"/>
          <a:ext cx="9144000" cy="5957586"/>
        </p:xfrm>
        <a:graphic>
          <a:graphicData uri="http://schemas.openxmlformats.org/drawingml/2006/table">
            <a:tbl>
              <a:tblPr firstRow="1" firstCol="1" bandRow="1"/>
              <a:tblGrid>
                <a:gridCol w="3200400"/>
                <a:gridCol w="1524000"/>
                <a:gridCol w="2133600"/>
                <a:gridCol w="2286000"/>
              </a:tblGrid>
              <a:tr h="1545976">
                <a:tc gridSpan="4">
                  <a:txBody>
                    <a:bodyPr/>
                    <a:lstStyle/>
                    <a:p>
                      <a:pPr marL="0" marR="0" algn="ctr">
                        <a:lnSpc>
                          <a:spcPct val="115000"/>
                        </a:lnSpc>
                        <a:spcBef>
                          <a:spcPts val="0"/>
                        </a:spcBef>
                        <a:spcAft>
                          <a:spcPts val="0"/>
                        </a:spcAft>
                        <a:tabLst>
                          <a:tab pos="137160" algn="l"/>
                          <a:tab pos="274320" algn="l"/>
                          <a:tab pos="457200" algn="l"/>
                        </a:tabLst>
                      </a:pPr>
                      <a:r>
                        <a:rPr lang="en-US" sz="2800" dirty="0" smtClean="0">
                          <a:solidFill>
                            <a:srgbClr val="FFFFFF"/>
                          </a:solidFill>
                          <a:effectLst/>
                          <a:latin typeface="Franklin Gothic Medium" panose="020B0603020102020204" pitchFamily="34" charset="0"/>
                          <a:ea typeface="Times New Roman" panose="02020603050405020304" pitchFamily="18" charset="0"/>
                          <a:cs typeface="Arial" panose="020B0604020202020204" pitchFamily="34" charset="0"/>
                        </a:rPr>
                        <a:t>Range of Possible Funding for HCV Program in FY 2014</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tabLst>
                          <a:tab pos="137160" algn="l"/>
                          <a:tab pos="274320" algn="l"/>
                          <a:tab pos="457200" algn="l"/>
                        </a:tabLst>
                      </a:pPr>
                      <a:r>
                        <a:rPr lang="en-US" sz="2800" dirty="0">
                          <a:solidFill>
                            <a:srgbClr val="FFFFFF"/>
                          </a:solidFill>
                          <a:effectLst/>
                          <a:latin typeface="Franklin Gothic Medium" panose="020B0603020102020204" pitchFamily="34" charset="0"/>
                          <a:ea typeface="Times New Roman" panose="02020603050405020304" pitchFamily="18" charset="0"/>
                          <a:cs typeface="Arial" panose="020B0604020202020204" pitchFamily="34" charset="0"/>
                        </a:rPr>
                        <a:t>(Millions of dollars)</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0253" marR="70253" marT="35432" marB="0" anchor="b">
                    <a:lnL w="12700" cap="flat" cmpd="sng" algn="ctr">
                      <a:solidFill>
                        <a:srgbClr val="0C61A4"/>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081C6"/>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0C61A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22243">
                <a:tc>
                  <a:txBody>
                    <a:bodyPr/>
                    <a:lstStyle/>
                    <a:p>
                      <a:pPr algn="l">
                        <a:lnSpc>
                          <a:spcPct val="115000"/>
                        </a:lnSpc>
                      </a:pPr>
                      <a:endParaRPr lang="en-US" sz="2000" dirty="0">
                        <a:effectLst/>
                        <a:latin typeface="Franklin Gothic Medium" panose="020B0603020102020204" pitchFamily="34" charset="0"/>
                      </a:endParaRPr>
                    </a:p>
                  </a:txBody>
                  <a:tcPr marL="70253" marR="70253" marT="17716" marB="17716" anchor="b">
                    <a:lnL w="12700" cap="flat" cmpd="sng" algn="ctr">
                      <a:solidFill>
                        <a:srgbClr val="0C61A4"/>
                      </a:solidFill>
                      <a:prstDash val="solid"/>
                      <a:round/>
                      <a:headEnd type="none" w="med" len="med"/>
                      <a:tailEnd type="none" w="med" len="med"/>
                    </a:lnL>
                    <a:lnR>
                      <a:noFill/>
                    </a:lnR>
                    <a:lnT w="12700" cap="flat" cmpd="sng" algn="ctr">
                      <a:solidFill>
                        <a:srgbClr val="0C61A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Arial" panose="020B0604020202020204" pitchFamily="34" charset="0"/>
                        </a:rPr>
                        <a:t>2012</a:t>
                      </a:r>
                      <a:endParaRPr lang="en-US" sz="2400" b="1" dirty="0" smtClean="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70253" marR="70253" marT="17716" marB="17716" anchor="b">
                    <a:lnL>
                      <a:noFill/>
                    </a:lnL>
                    <a:lnR>
                      <a:noFill/>
                    </a:lnR>
                    <a:lnT w="12700" cap="flat" cmpd="sng" algn="ctr">
                      <a:solidFill>
                        <a:srgbClr val="0C61A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Times New Roman" panose="02020603050405020304" pitchFamily="18" charset="0"/>
                        </a:rPr>
                        <a:t>2014</a:t>
                      </a:r>
                    </a:p>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Times New Roman" panose="02020603050405020304" pitchFamily="18" charset="0"/>
                        </a:rPr>
                        <a:t>under CR</a:t>
                      </a:r>
                    </a:p>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Times New Roman" panose="02020603050405020304" pitchFamily="18" charset="0"/>
                        </a:rPr>
                        <a:t>(same as 2013)</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70253" marR="70253" marT="17716" marB="17716" anchor="b">
                    <a:lnL>
                      <a:noFill/>
                    </a:lnL>
                    <a:lnR>
                      <a:noFill/>
                    </a:lnR>
                    <a:lnT w="12700" cap="flat" cmpd="sng" algn="ctr">
                      <a:solidFill>
                        <a:srgbClr val="0C61A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Arial" panose="020B0604020202020204" pitchFamily="34" charset="0"/>
                        </a:rPr>
                        <a:t>2014</a:t>
                      </a:r>
                    </a:p>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Arial" panose="020B0604020202020204" pitchFamily="34" charset="0"/>
                        </a:rPr>
                        <a:t>Range</a:t>
                      </a:r>
                    </a:p>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Medium" panose="020B0603020102020204" pitchFamily="34" charset="0"/>
                          <a:ea typeface="Times New Roman" panose="02020603050405020304" pitchFamily="18" charset="0"/>
                          <a:cs typeface="Arial" panose="020B0604020202020204" pitchFamily="34" charset="0"/>
                        </a:rPr>
                        <a:t>(House/Senate)</a:t>
                      </a:r>
                      <a:endParaRPr lang="en-US" sz="2400" b="1" dirty="0">
                        <a:effectLst/>
                        <a:latin typeface="Franklin Gothic Medium" panose="020B0603020102020204" pitchFamily="34" charset="0"/>
                        <a:ea typeface="Times New Roman" panose="02020603050405020304" pitchFamily="18" charset="0"/>
                        <a:cs typeface="Times New Roman" panose="02020603050405020304" pitchFamily="18" charset="0"/>
                      </a:endParaRPr>
                    </a:p>
                  </a:txBody>
                  <a:tcPr marL="70253" marR="70253" marT="17716" marB="17716" anchor="b">
                    <a:lnL>
                      <a:noFill/>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a:noFill/>
                    </a:lnB>
                  </a:tcPr>
                </a:tc>
              </a:tr>
              <a:tr h="1139624">
                <a:tc>
                  <a:txBody>
                    <a:bodyPr/>
                    <a:lstStyle/>
                    <a:p>
                      <a:pPr marL="0" marR="0" algn="l">
                        <a:lnSpc>
                          <a:spcPct val="115000"/>
                        </a:lnSpc>
                        <a:spcBef>
                          <a:spcPts val="0"/>
                        </a:spcBef>
                        <a:spcAft>
                          <a:spcPts val="0"/>
                        </a:spcAft>
                        <a:tabLst>
                          <a:tab pos="137160" algn="l"/>
                          <a:tab pos="274320" algn="l"/>
                          <a:tab pos="457200" algn="l"/>
                        </a:tabLst>
                      </a:pPr>
                      <a:r>
                        <a:rPr lang="en-US" sz="28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Renewal</a:t>
                      </a:r>
                      <a:r>
                        <a:rPr lang="en-US" sz="2800" b="1"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Funding</a:t>
                      </a:r>
                      <a:endParaRPr lang="en-US" sz="2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70253" marR="70253" marT="17716" marB="17716" anchor="ctr">
                    <a:lnL w="12700" cap="flat" cmpd="sng" algn="ctr">
                      <a:solidFill>
                        <a:srgbClr val="0C61A4"/>
                      </a:solidFill>
                      <a:prstDash val="solid"/>
                      <a:round/>
                      <a:headEnd type="none" w="med" len="med"/>
                      <a:tailEnd type="none" w="med" len="med"/>
                    </a:lnL>
                    <a:lnR>
                      <a:noFill/>
                    </a:lnR>
                    <a:lnT>
                      <a:noFill/>
                    </a:lnT>
                    <a:lnB>
                      <a:noFill/>
                    </a:lnB>
                    <a:solidFill>
                      <a:srgbClr val="ECF2F8"/>
                    </a:solidFill>
                  </a:tcPr>
                </a:tc>
                <a:tc>
                  <a:txBody>
                    <a:bodyPr/>
                    <a:lstStyle/>
                    <a:p>
                      <a:pPr algn="ctr"/>
                      <a:r>
                        <a:rPr lang="en-US" sz="2400" b="1" dirty="0" smtClean="0">
                          <a:latin typeface="Franklin Gothic Book" panose="020B0503020102020204" pitchFamily="34" charset="0"/>
                        </a:rPr>
                        <a:t>*$17,242</a:t>
                      </a:r>
                      <a:endParaRPr lang="en-US" sz="2400" b="1" dirty="0">
                        <a:latin typeface="Franklin Gothic Book" panose="020B0503020102020204" pitchFamily="34" charset="0"/>
                      </a:endParaRPr>
                    </a:p>
                  </a:txBody>
                  <a:tcPr marL="70253" marR="70253" marT="17716" marB="17716" anchor="ctr">
                    <a:lnL>
                      <a:noFill/>
                    </a:lnL>
                    <a:lnR>
                      <a:noFill/>
                    </a:lnR>
                    <a:lnT>
                      <a:noFill/>
                    </a:lnT>
                    <a:lnB>
                      <a:noFill/>
                    </a:lnB>
                    <a:solidFill>
                      <a:srgbClr val="ECF2F8"/>
                    </a:solidFill>
                  </a:tcPr>
                </a:tc>
                <a:tc>
                  <a:txBody>
                    <a:bodyPr/>
                    <a:lstStyle/>
                    <a:p>
                      <a:pPr marL="0" marR="0" algn="ctr">
                        <a:lnSpc>
                          <a:spcPct val="115000"/>
                        </a:lnSpc>
                        <a:spcBef>
                          <a:spcPts val="0"/>
                        </a:spcBef>
                        <a:spcAft>
                          <a:spcPts val="0"/>
                        </a:spcAft>
                        <a:tabLst>
                          <a:tab pos="137160" algn="l"/>
                          <a:tab pos="274320" algn="l"/>
                          <a:tab pos="457200" algn="l"/>
                        </a:tabLst>
                      </a:pPr>
                      <a:r>
                        <a:rPr lang="en-US" sz="2400" b="1" dirty="0">
                          <a:effectLst/>
                          <a:latin typeface="Franklin Gothic Book" panose="020B0503020102020204" pitchFamily="34" charset="0"/>
                          <a:ea typeface="Times New Roman" panose="02020603050405020304" pitchFamily="18" charset="0"/>
                          <a:cs typeface="Times New Roman" panose="02020603050405020304" pitchFamily="18" charset="0"/>
                        </a:rPr>
                        <a:t>$16,349</a:t>
                      </a:r>
                    </a:p>
                  </a:txBody>
                  <a:tcPr marL="70253" marR="70253" marT="17716" marB="17716" anchor="ctr">
                    <a:lnL>
                      <a:noFill/>
                    </a:lnL>
                    <a:lnR>
                      <a:noFill/>
                    </a:lnR>
                    <a:lnT>
                      <a:noFill/>
                    </a:lnT>
                    <a:lnB>
                      <a:noFill/>
                    </a:lnB>
                    <a:solidFill>
                      <a:srgbClr val="ECF2F8"/>
                    </a:solidFill>
                  </a:tcPr>
                </a:tc>
                <a:tc>
                  <a:txBody>
                    <a:bodyPr/>
                    <a:lstStyle/>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$17,000 - $17,568</a:t>
                      </a:r>
                      <a:endParaRPr lang="en-US" sz="2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70253" marR="70253" marT="17716" marB="17716" anchor="ctr">
                    <a:lnL>
                      <a:noFill/>
                    </a:lnL>
                    <a:lnR w="12700" cap="flat" cmpd="sng" algn="ctr">
                      <a:solidFill>
                        <a:srgbClr val="0C61A4"/>
                      </a:solidFill>
                      <a:prstDash val="solid"/>
                      <a:round/>
                      <a:headEnd type="none" w="med" len="med"/>
                      <a:tailEnd type="none" w="med" len="med"/>
                    </a:lnR>
                    <a:lnT>
                      <a:noFill/>
                    </a:lnT>
                    <a:lnB>
                      <a:noFill/>
                    </a:lnB>
                    <a:solidFill>
                      <a:srgbClr val="ECF2F8"/>
                    </a:solidFill>
                  </a:tcPr>
                </a:tc>
              </a:tr>
              <a:tr h="677378">
                <a:tc>
                  <a:txBody>
                    <a:bodyPr/>
                    <a:lstStyle/>
                    <a:p>
                      <a:pPr marL="0" marR="0" algn="l">
                        <a:lnSpc>
                          <a:spcPct val="115000"/>
                        </a:lnSpc>
                        <a:spcBef>
                          <a:spcPts val="0"/>
                        </a:spcBef>
                        <a:spcAft>
                          <a:spcPts val="0"/>
                        </a:spcAft>
                        <a:tabLst>
                          <a:tab pos="137160" algn="l"/>
                          <a:tab pos="274320" algn="l"/>
                          <a:tab pos="457200" algn="l"/>
                        </a:tabLst>
                      </a:pPr>
                      <a:r>
                        <a:rPr lang="en-US" sz="28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Administrative Fees</a:t>
                      </a:r>
                      <a:endParaRPr lang="en-US" sz="2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70253" marR="70253" marT="17716" marB="17716" anchor="ctr">
                    <a:lnL w="12700" cap="flat" cmpd="sng" algn="ctr">
                      <a:solidFill>
                        <a:srgbClr val="0C61A4"/>
                      </a:solidFill>
                      <a:prstDash val="solid"/>
                      <a:round/>
                      <a:headEnd type="none" w="med" len="med"/>
                      <a:tailEnd type="none" w="med" len="med"/>
                    </a:lnL>
                    <a:lnR>
                      <a:noFill/>
                    </a:lnR>
                    <a:lnT>
                      <a:noFill/>
                    </a:lnT>
                    <a:lnB>
                      <a:noFill/>
                    </a:lnB>
                  </a:tcPr>
                </a:tc>
                <a:tc>
                  <a:txBody>
                    <a:bodyPr/>
                    <a:lstStyle/>
                    <a:p>
                      <a:pPr algn="ctr"/>
                      <a:r>
                        <a:rPr lang="en-US" sz="2400" b="1" dirty="0" smtClean="0">
                          <a:latin typeface="Franklin Gothic Book" panose="020B0503020102020204" pitchFamily="34" charset="0"/>
                        </a:rPr>
                        <a:t>$1,350</a:t>
                      </a:r>
                      <a:endParaRPr lang="en-US" sz="2400" b="1" dirty="0">
                        <a:latin typeface="Franklin Gothic Book" panose="020B0503020102020204" pitchFamily="34" charset="0"/>
                      </a:endParaRPr>
                    </a:p>
                  </a:txBody>
                  <a:tcPr marL="70253" marR="70253" marT="17716" marB="17716" anchor="ctr">
                    <a:lnL>
                      <a:noFill/>
                    </a:lnL>
                    <a:lnR>
                      <a:noFill/>
                    </a:lnR>
                    <a:lnT>
                      <a:noFill/>
                    </a:lnT>
                    <a:lnB>
                      <a:noFill/>
                    </a:lnB>
                  </a:tcPr>
                </a:tc>
                <a:tc>
                  <a:txBody>
                    <a:bodyPr/>
                    <a:lstStyle/>
                    <a:p>
                      <a:pPr marL="0" marR="0" algn="ctr">
                        <a:lnSpc>
                          <a:spcPct val="115000"/>
                        </a:lnSpc>
                        <a:spcBef>
                          <a:spcPts val="0"/>
                        </a:spcBef>
                        <a:spcAft>
                          <a:spcPts val="0"/>
                        </a:spcAft>
                        <a:tabLst>
                          <a:tab pos="137160" algn="l"/>
                          <a:tab pos="274320" algn="l"/>
                          <a:tab pos="457200" algn="l"/>
                        </a:tabLst>
                      </a:pPr>
                      <a:r>
                        <a:rPr lang="en-US" sz="2400" b="1" dirty="0">
                          <a:effectLst/>
                          <a:latin typeface="Franklin Gothic Book" panose="020B0503020102020204" pitchFamily="34" charset="0"/>
                          <a:ea typeface="Times New Roman" panose="02020603050405020304" pitchFamily="18" charset="0"/>
                          <a:cs typeface="Times New Roman" panose="02020603050405020304" pitchFamily="18" charset="0"/>
                        </a:rPr>
                        <a:t>$1,306</a:t>
                      </a:r>
                    </a:p>
                  </a:txBody>
                  <a:tcPr marL="70253" marR="70253" marT="17716" marB="17716" anchor="ctr">
                    <a:lnL>
                      <a:noFill/>
                    </a:lnL>
                    <a:lnR>
                      <a:noFill/>
                    </a:lnR>
                    <a:lnT>
                      <a:noFill/>
                    </a:lnT>
                    <a:lnB>
                      <a:noFill/>
                    </a:lnB>
                  </a:tcPr>
                </a:tc>
                <a:tc>
                  <a:txBody>
                    <a:bodyPr/>
                    <a:lstStyle/>
                    <a:p>
                      <a:pPr marL="0" marR="0" algn="ctr">
                        <a:lnSpc>
                          <a:spcPct val="115000"/>
                        </a:lnSpc>
                        <a:spcBef>
                          <a:spcPts val="0"/>
                        </a:spcBef>
                        <a:spcAft>
                          <a:spcPts val="0"/>
                        </a:spcAft>
                        <a:tabLst>
                          <a:tab pos="137160" algn="l"/>
                          <a:tab pos="274320" algn="l"/>
                          <a:tab pos="457200" algn="l"/>
                        </a:tabLst>
                      </a:pPr>
                      <a:r>
                        <a:rPr lang="en-US" sz="2400" b="1" dirty="0" smtClean="0">
                          <a:effectLst/>
                          <a:latin typeface="Franklin Gothic Book" panose="020B0503020102020204" pitchFamily="34" charset="0"/>
                          <a:ea typeface="Times New Roman" panose="02020603050405020304" pitchFamily="18" charset="0"/>
                          <a:cs typeface="Times New Roman" panose="02020603050405020304" pitchFamily="18" charset="0"/>
                        </a:rPr>
                        <a:t>$1,350 - $1,685</a:t>
                      </a:r>
                      <a:endParaRPr lang="en-US" sz="2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70253" marR="70253" marT="17716" marB="17716" anchor="ctr">
                    <a:lnL>
                      <a:noFill/>
                    </a:lnL>
                    <a:lnR w="12700" cap="flat" cmpd="sng" algn="ctr">
                      <a:solidFill>
                        <a:srgbClr val="0C61A4"/>
                      </a:solidFill>
                      <a:prstDash val="solid"/>
                      <a:round/>
                      <a:headEnd type="none" w="med" len="med"/>
                      <a:tailEnd type="none" w="med" len="med"/>
                    </a:lnR>
                    <a:lnT>
                      <a:noFill/>
                    </a:lnT>
                    <a:lnB>
                      <a:noFill/>
                    </a:lnB>
                  </a:tcPr>
                </a:tc>
              </a:tr>
              <a:tr h="677378">
                <a:tc gridSpan="2">
                  <a:txBody>
                    <a:bodyPr/>
                    <a:lstStyle/>
                    <a:p>
                      <a:pPr marL="0" marR="0" algn="l">
                        <a:lnSpc>
                          <a:spcPct val="115000"/>
                        </a:lnSpc>
                        <a:spcBef>
                          <a:spcPts val="0"/>
                        </a:spcBef>
                        <a:spcAft>
                          <a:spcPts val="0"/>
                        </a:spcAft>
                        <a:tabLst>
                          <a:tab pos="137160" algn="l"/>
                          <a:tab pos="274320" algn="l"/>
                          <a:tab pos="457200" algn="l"/>
                        </a:tabLst>
                      </a:pPr>
                      <a:r>
                        <a:rPr lang="en-US" sz="180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Figure includes</a:t>
                      </a:r>
                      <a:r>
                        <a:rPr lang="en-US" sz="1800" baseline="0" dirty="0" smtClean="0">
                          <a:effectLst/>
                          <a:latin typeface="Franklin Gothic Book" panose="020B0503020102020204" pitchFamily="34" charset="0"/>
                          <a:ea typeface="Times New Roman" panose="02020603050405020304" pitchFamily="18" charset="0"/>
                          <a:cs typeface="Times New Roman" panose="02020603050405020304" pitchFamily="18" charset="0"/>
                        </a:rPr>
                        <a:t> reserve offset amount.</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70253" marR="70253" marT="17716" marB="17716" anchor="ctr">
                    <a:lnL w="12700" cap="flat" cmpd="sng" algn="ctr">
                      <a:solidFill>
                        <a:srgbClr val="0C61A4"/>
                      </a:solidFill>
                      <a:prstDash val="solid"/>
                      <a:round/>
                      <a:headEnd type="none" w="med" len="med"/>
                      <a:tailEnd type="none" w="med" len="med"/>
                    </a:lnL>
                    <a:lnR>
                      <a:noFill/>
                    </a:lnR>
                    <a:lnT>
                      <a:noFill/>
                    </a:lnT>
                    <a:lnB>
                      <a:noFill/>
                    </a:lnB>
                    <a:noFill/>
                  </a:tcPr>
                </a:tc>
                <a:tc hMerge="1">
                  <a:txBody>
                    <a:bodyPr/>
                    <a:lstStyle/>
                    <a:p>
                      <a:pPr marL="0" marR="0" algn="ctr">
                        <a:lnSpc>
                          <a:spcPct val="115000"/>
                        </a:lnSpc>
                        <a:spcBef>
                          <a:spcPts val="0"/>
                        </a:spcBef>
                        <a:spcAft>
                          <a:spcPts val="0"/>
                        </a:spcAft>
                        <a:tabLst>
                          <a:tab pos="137160" algn="l"/>
                          <a:tab pos="274320" algn="l"/>
                          <a:tab pos="457200" algn="l"/>
                        </a:tabLst>
                      </a:pPr>
                      <a:endParaRPr lang="en-US"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0253" marR="70253" marT="17716" marB="17716" anchor="ctr">
                    <a:lnL>
                      <a:noFill/>
                    </a:lnL>
                    <a:lnR>
                      <a:noFill/>
                    </a:lnR>
                    <a:lnT>
                      <a:noFill/>
                    </a:lnT>
                    <a:lnB>
                      <a:noFill/>
                    </a:lnB>
                    <a:noFill/>
                  </a:tcPr>
                </a:tc>
                <a:tc>
                  <a:txBody>
                    <a:bodyPr/>
                    <a:lstStyle/>
                    <a:p>
                      <a:pPr marL="0" marR="0" algn="ctr">
                        <a:lnSpc>
                          <a:spcPct val="115000"/>
                        </a:lnSpc>
                        <a:spcBef>
                          <a:spcPts val="0"/>
                        </a:spcBef>
                        <a:spcAft>
                          <a:spcPts val="0"/>
                        </a:spcAft>
                        <a:tabLst>
                          <a:tab pos="137160" algn="l"/>
                          <a:tab pos="274320" algn="l"/>
                          <a:tab pos="457200" algn="l"/>
                        </a:tabLst>
                      </a:pPr>
                      <a:endParaRPr lang="en-US"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0253" marR="70253" marT="17716" marB="17716" anchor="ctr">
                    <a:lnL>
                      <a:noFill/>
                    </a:lnL>
                    <a:lnR>
                      <a:noFill/>
                    </a:lnR>
                    <a:lnT>
                      <a:noFill/>
                    </a:lnT>
                    <a:lnB>
                      <a:noFill/>
                    </a:lnB>
                    <a:noFill/>
                  </a:tcPr>
                </a:tc>
                <a:tc>
                  <a:txBody>
                    <a:bodyPr/>
                    <a:lstStyle/>
                    <a:p>
                      <a:pPr marL="0" marR="0" algn="ctr">
                        <a:lnSpc>
                          <a:spcPct val="115000"/>
                        </a:lnSpc>
                        <a:spcBef>
                          <a:spcPts val="0"/>
                        </a:spcBef>
                        <a:spcAft>
                          <a:spcPts val="0"/>
                        </a:spcAft>
                        <a:tabLst>
                          <a:tab pos="137160" algn="l"/>
                          <a:tab pos="274320" algn="l"/>
                          <a:tab pos="457200" algn="l"/>
                        </a:tabLst>
                      </a:pPr>
                      <a:endParaRPr lang="en-US" sz="20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0253" marR="70253" marT="17716" marB="17716" anchor="ctr">
                    <a:lnL>
                      <a:noFill/>
                    </a:lnL>
                    <a:lnR w="12700" cap="flat" cmpd="sng" algn="ctr">
                      <a:solidFill>
                        <a:srgbClr val="0C61A4"/>
                      </a:solidFill>
                      <a:prstDash val="solid"/>
                      <a:round/>
                      <a:headEnd type="none" w="med" len="med"/>
                      <a:tailEnd type="none" w="med" len="med"/>
                    </a:lnR>
                    <a:lnT>
                      <a:noFill/>
                    </a:lnT>
                    <a:lnB>
                      <a:noFill/>
                    </a:lnB>
                    <a:noFill/>
                  </a:tcPr>
                </a:tc>
              </a:tr>
            </a:tbl>
          </a:graphicData>
        </a:graphic>
      </p:graphicFrame>
    </p:spTree>
    <p:extLst>
      <p:ext uri="{BB962C8B-B14F-4D97-AF65-F5344CB8AC3E}">
        <p14:creationId xmlns:p14="http://schemas.microsoft.com/office/powerpoint/2010/main" val="2856996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Possible Impacts of Inadequate Full-Year CR</a:t>
            </a:r>
            <a:endParaRPr lang="en-US" sz="3200" dirty="0"/>
          </a:p>
        </p:txBody>
      </p:sp>
      <p:sp>
        <p:nvSpPr>
          <p:cNvPr id="4" name="Content Placeholder 3"/>
          <p:cNvSpPr>
            <a:spLocks noGrp="1"/>
          </p:cNvSpPr>
          <p:nvPr>
            <p:ph idx="1"/>
          </p:nvPr>
        </p:nvSpPr>
        <p:spPr>
          <a:xfrm>
            <a:off x="457200" y="1417639"/>
            <a:ext cx="8229600" cy="4708526"/>
          </a:xfrm>
        </p:spPr>
        <p:txBody>
          <a:bodyPr/>
          <a:lstStyle/>
          <a:p>
            <a:r>
              <a:rPr lang="en-US" sz="2400" b="1" dirty="0" smtClean="0"/>
              <a:t>Risk of terminations?</a:t>
            </a:r>
            <a:r>
              <a:rPr lang="en-US" sz="2400" dirty="0" smtClean="0"/>
              <a:t>  </a:t>
            </a:r>
          </a:p>
          <a:p>
            <a:pPr lvl="1"/>
            <a:r>
              <a:rPr lang="en-US" sz="2400" dirty="0"/>
              <a:t>Flat funding will mean a renewal proration </a:t>
            </a:r>
            <a:r>
              <a:rPr lang="en-US" sz="2400" dirty="0" smtClean="0"/>
              <a:t>as low as 94%, based on (reduced) HCV spending in 2013.  Similar to this year, but each PHA’s share could change somewhat. </a:t>
            </a:r>
            <a:endParaRPr lang="en-US" sz="2400" dirty="0"/>
          </a:p>
          <a:p>
            <a:pPr lvl="1"/>
            <a:r>
              <a:rPr lang="en-US" sz="2400" dirty="0" smtClean="0"/>
              <a:t>A large share of PHAs will not have sufficient reserves to maintain spending at the 2013 average level.</a:t>
            </a:r>
          </a:p>
          <a:p>
            <a:pPr lvl="2"/>
            <a:r>
              <a:rPr lang="en-US" sz="2400" dirty="0" smtClean="0"/>
              <a:t>CBPP estimates ~600 PHAs will exhaust reserves by end of 2013; 1,000 by mid-2014.  </a:t>
            </a:r>
          </a:p>
          <a:p>
            <a:pPr lvl="1"/>
            <a:r>
              <a:rPr lang="en-US" sz="2400" dirty="0" smtClean="0"/>
              <a:t>But a CR will have new </a:t>
            </a:r>
            <a:r>
              <a:rPr lang="en-US" sz="2400" dirty="0"/>
              <a:t>$</a:t>
            </a:r>
            <a:r>
              <a:rPr lang="en-US" sz="2400" dirty="0" smtClean="0"/>
              <a:t>103M </a:t>
            </a:r>
            <a:r>
              <a:rPr lang="en-US" sz="2400" dirty="0"/>
              <a:t>adjustment </a:t>
            </a:r>
            <a:r>
              <a:rPr lang="en-US" sz="2400" dirty="0" smtClean="0"/>
              <a:t>funding, which </a:t>
            </a:r>
            <a:r>
              <a:rPr lang="en-US" sz="2400" i="1" dirty="0" smtClean="0"/>
              <a:t>may </a:t>
            </a:r>
            <a:r>
              <a:rPr lang="en-US" sz="2400" dirty="0" smtClean="0"/>
              <a:t>be sufficient to prevent terminations.</a:t>
            </a:r>
          </a:p>
          <a:p>
            <a:pPr lvl="1"/>
            <a:r>
              <a:rPr lang="en-US" sz="2400" dirty="0"/>
              <a:t>“Frontloading” of renewal funds may reduce pressure</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33B8DEE9-412F-43B7-9684-3A35B0D72F44}" type="slidenum">
              <a:rPr lang="en-US" smtClean="0"/>
              <a:pPr>
                <a:defRPr/>
              </a:pPr>
              <a:t>11</a:t>
            </a:fld>
            <a:endParaRPr lang="en-US"/>
          </a:p>
        </p:txBody>
      </p:sp>
    </p:spTree>
    <p:extLst>
      <p:ext uri="{BB962C8B-B14F-4D97-AF65-F5344CB8AC3E}">
        <p14:creationId xmlns:p14="http://schemas.microsoft.com/office/powerpoint/2010/main" val="152386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5D11F2-7537-4737-AB2B-7DEA2FDE311A}" type="slidenum">
              <a:rPr lang="en-US" smtClean="0"/>
              <a:pPr>
                <a:defRPr/>
              </a:pPr>
              <a:t>12</a:t>
            </a:fld>
            <a:endParaRPr lang="en-US"/>
          </a:p>
        </p:txBody>
      </p:sp>
      <p:grpSp>
        <p:nvGrpSpPr>
          <p:cNvPr id="8" name="Group 7"/>
          <p:cNvGrpSpPr/>
          <p:nvPr/>
        </p:nvGrpSpPr>
        <p:grpSpPr>
          <a:xfrm>
            <a:off x="457200" y="879092"/>
            <a:ext cx="8458200" cy="5182987"/>
            <a:chOff x="1584739" y="574261"/>
            <a:chExt cx="5974522" cy="5487819"/>
          </a:xfrm>
        </p:grpSpPr>
        <p:pic>
          <p:nvPicPr>
            <p:cNvPr id="9" name="Picture 8" descr="HousingVouchers-Famili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215" y="917399"/>
              <a:ext cx="5711571" cy="5144681"/>
            </a:xfrm>
            <a:prstGeom prst="rect">
              <a:avLst/>
            </a:prstGeom>
          </p:spPr>
        </p:pic>
        <p:sp>
          <p:nvSpPr>
            <p:cNvPr id="10" name="Rectangle 9"/>
            <p:cNvSpPr/>
            <p:nvPr/>
          </p:nvSpPr>
          <p:spPr>
            <a:xfrm>
              <a:off x="1584739" y="574261"/>
              <a:ext cx="5974522" cy="9718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Rectangle 10"/>
          <p:cNvSpPr/>
          <p:nvPr/>
        </p:nvSpPr>
        <p:spPr>
          <a:xfrm>
            <a:off x="643332" y="533401"/>
            <a:ext cx="8043469" cy="830997"/>
          </a:xfrm>
          <a:prstGeom prst="rect">
            <a:avLst/>
          </a:prstGeom>
        </p:spPr>
        <p:txBody>
          <a:bodyPr wrap="square">
            <a:spAutoFit/>
          </a:bodyPr>
          <a:lstStyle/>
          <a:p>
            <a:pPr algn="ctr"/>
            <a:r>
              <a:rPr lang="en-US" sz="2400" b="1" dirty="0">
                <a:latin typeface="Myriad Pro Cond"/>
                <a:cs typeface="Myriad Pro Cond"/>
              </a:rPr>
              <a:t>Sequestration Could Cut as Many as 185,000 Families Off Housing Vouchers by End of 2014</a:t>
            </a:r>
            <a:endParaRPr lang="en-US" sz="2400" dirty="0"/>
          </a:p>
        </p:txBody>
      </p:sp>
    </p:spTree>
    <p:extLst>
      <p:ext uri="{BB962C8B-B14F-4D97-AF65-F5344CB8AC3E}">
        <p14:creationId xmlns:p14="http://schemas.microsoft.com/office/powerpoint/2010/main" val="408254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Possible Impacts of Inadequate Full-Year </a:t>
            </a:r>
            <a:r>
              <a:rPr lang="en-US" sz="3200" dirty="0" smtClean="0"/>
              <a:t>CR</a:t>
            </a:r>
            <a:endParaRPr lang="en-US" sz="3200" dirty="0"/>
          </a:p>
        </p:txBody>
      </p:sp>
      <p:sp>
        <p:nvSpPr>
          <p:cNvPr id="6" name="Content Placeholder 5"/>
          <p:cNvSpPr>
            <a:spLocks noGrp="1"/>
          </p:cNvSpPr>
          <p:nvPr>
            <p:ph idx="1"/>
          </p:nvPr>
        </p:nvSpPr>
        <p:spPr/>
        <p:txBody>
          <a:bodyPr/>
          <a:lstStyle/>
          <a:p>
            <a:r>
              <a:rPr lang="en-US" sz="2800" b="1" dirty="0"/>
              <a:t>Many PHAs will need to continue or begin attrition policy and possibly reduce average voucher cost</a:t>
            </a:r>
            <a:r>
              <a:rPr lang="en-US" sz="2800" dirty="0" smtClean="0"/>
              <a:t>.</a:t>
            </a:r>
          </a:p>
          <a:p>
            <a:pPr lvl="1"/>
            <a:r>
              <a:rPr lang="en-US" sz="2800" dirty="0" smtClean="0"/>
              <a:t>CBPP estimates 125,000 – 185,000 fewer families will receive HCV assistance by Dec. 2014 compared to Dec. 2012.</a:t>
            </a:r>
          </a:p>
          <a:p>
            <a:pPr lvl="2"/>
            <a:r>
              <a:rPr lang="en-US" sz="2500" dirty="0" smtClean="0"/>
              <a:t>2,100 – 3,300 estimated loss of vouchers in MA</a:t>
            </a:r>
          </a:p>
          <a:p>
            <a:pPr lvl="1"/>
            <a:r>
              <a:rPr lang="en-US" sz="2800" dirty="0" smtClean="0"/>
              <a:t>Important that any cost-reduction policies adopted now be easy to reverse if Congress increases funding for 2014.</a:t>
            </a:r>
          </a:p>
          <a:p>
            <a:pPr lvl="2"/>
            <a:r>
              <a:rPr lang="en-US" sz="2500" dirty="0" smtClean="0"/>
              <a:t>Should know whether increase is likely by mid-December, and final amount by mid-January.</a:t>
            </a:r>
            <a:endParaRPr lang="en-US" sz="25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945D11F2-7537-4737-AB2B-7DEA2FDE311A}" type="slidenum">
              <a:rPr lang="en-US" smtClean="0"/>
              <a:pPr>
                <a:defRPr/>
              </a:pPr>
              <a:t>13</a:t>
            </a:fld>
            <a:endParaRPr lang="en-US"/>
          </a:p>
        </p:txBody>
      </p:sp>
    </p:spTree>
    <p:extLst>
      <p:ext uri="{BB962C8B-B14F-4D97-AF65-F5344CB8AC3E}">
        <p14:creationId xmlns:p14="http://schemas.microsoft.com/office/powerpoint/2010/main" val="396315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2014 HCV Funding Goals</a:t>
            </a:r>
            <a:endParaRPr lang="en-US" sz="3600" dirty="0"/>
          </a:p>
        </p:txBody>
      </p:sp>
      <p:sp>
        <p:nvSpPr>
          <p:cNvPr id="6" name="Content Placeholder 5"/>
          <p:cNvSpPr>
            <a:spLocks noGrp="1"/>
          </p:cNvSpPr>
          <p:nvPr>
            <p:ph idx="1"/>
          </p:nvPr>
        </p:nvSpPr>
        <p:spPr>
          <a:xfrm>
            <a:off x="457200" y="1417639"/>
            <a:ext cx="8229600" cy="4708526"/>
          </a:xfrm>
        </p:spPr>
        <p:txBody>
          <a:bodyPr/>
          <a:lstStyle/>
          <a:p>
            <a:r>
              <a:rPr lang="en-US" sz="2800" dirty="0" smtClean="0"/>
              <a:t>To </a:t>
            </a:r>
            <a:r>
              <a:rPr lang="en-US" sz="2800" dirty="0"/>
              <a:t>restore lost vouchers and cancel cost-savings measures </a:t>
            </a:r>
            <a:r>
              <a:rPr lang="en-US" sz="2800" dirty="0" smtClean="0"/>
              <a:t>need renewal eligibility </a:t>
            </a:r>
            <a:r>
              <a:rPr lang="en-US" sz="2800" dirty="0"/>
              <a:t>is based on </a:t>
            </a:r>
            <a:r>
              <a:rPr lang="en-US" sz="2800" i="1" dirty="0" smtClean="0"/>
              <a:t>the </a:t>
            </a:r>
            <a:r>
              <a:rPr lang="en-US" sz="2800" b="1" i="1" dirty="0"/>
              <a:t>higher of </a:t>
            </a:r>
            <a:r>
              <a:rPr lang="en-US" sz="2800" i="1" dirty="0"/>
              <a:t>2012 or </a:t>
            </a:r>
            <a:r>
              <a:rPr lang="en-US" sz="2800" i="1" dirty="0" smtClean="0"/>
              <a:t>2013 </a:t>
            </a:r>
            <a:r>
              <a:rPr lang="en-US" sz="2800" dirty="0"/>
              <a:t>spending</a:t>
            </a:r>
            <a:r>
              <a:rPr lang="en-US" sz="2800" i="1" dirty="0" smtClean="0"/>
              <a:t>.</a:t>
            </a:r>
          </a:p>
          <a:p>
            <a:pPr lvl="2"/>
            <a:r>
              <a:rPr lang="en-US" sz="2500" i="1" dirty="0" smtClean="0"/>
              <a:t>“</a:t>
            </a:r>
            <a:r>
              <a:rPr lang="en-US" sz="2500" dirty="0" smtClean="0"/>
              <a:t>Higher of” policy is fair to both PHAs that were forced to reduce spending in 2013 due to inadequate reserves and to PHAs that used reserves to maintain number of families served.</a:t>
            </a:r>
            <a:endParaRPr lang="en-US" sz="2500" dirty="0"/>
          </a:p>
          <a:p>
            <a:r>
              <a:rPr lang="en-US" sz="2800" dirty="0" smtClean="0"/>
              <a:t>CBPP estimates full renewal funding under “higher of” policy at $17.7B.  </a:t>
            </a:r>
          </a:p>
          <a:p>
            <a:pPr lvl="1"/>
            <a:r>
              <a:rPr lang="en-US" sz="2400" dirty="0" smtClean="0"/>
              <a:t>At Senate level of $17.568B, proration at about 99.4%.</a:t>
            </a:r>
          </a:p>
          <a:p>
            <a:r>
              <a:rPr lang="en-US" sz="2400" dirty="0" smtClean="0"/>
              <a:t>Senate Admin. Fee level of $1.69M = proration at ~ 82%.</a:t>
            </a:r>
            <a:endParaRPr lang="en-US" sz="2800" dirty="0" smtClean="0"/>
          </a:p>
        </p:txBody>
      </p:sp>
      <p:sp>
        <p:nvSpPr>
          <p:cNvPr id="4" name="Slide Number Placeholder 3"/>
          <p:cNvSpPr>
            <a:spLocks noGrp="1"/>
          </p:cNvSpPr>
          <p:nvPr>
            <p:ph type="sldNum" sz="quarter" idx="12"/>
          </p:nvPr>
        </p:nvSpPr>
        <p:spPr/>
        <p:txBody>
          <a:bodyPr/>
          <a:lstStyle/>
          <a:p>
            <a:pPr>
              <a:defRPr/>
            </a:pPr>
            <a:fld id="{945D11F2-7537-4737-AB2B-7DEA2FDE311A}" type="slidenum">
              <a:rPr lang="en-US" smtClean="0"/>
              <a:pPr>
                <a:defRPr/>
              </a:pPr>
              <a:t>14</a:t>
            </a:fld>
            <a:endParaRPr lang="en-US"/>
          </a:p>
        </p:txBody>
      </p:sp>
    </p:spTree>
    <p:extLst>
      <p:ext uri="{BB962C8B-B14F-4D97-AF65-F5344CB8AC3E}">
        <p14:creationId xmlns:p14="http://schemas.microsoft.com/office/powerpoint/2010/main" val="284267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Historical Voucher Data to Show Harm</a:t>
            </a:r>
            <a:endParaRPr lang="en-US" dirty="0"/>
          </a:p>
        </p:txBody>
      </p:sp>
      <p:sp>
        <p:nvSpPr>
          <p:cNvPr id="6" name="Content Placeholder 5"/>
          <p:cNvSpPr>
            <a:spLocks noGrp="1"/>
          </p:cNvSpPr>
          <p:nvPr>
            <p:ph idx="1"/>
          </p:nvPr>
        </p:nvSpPr>
        <p:spPr/>
        <p:txBody>
          <a:bodyPr/>
          <a:lstStyle/>
          <a:p>
            <a:r>
              <a:rPr lang="en-US" sz="2400" dirty="0" smtClean="0"/>
              <a:t>State fact sheets with data on individual </a:t>
            </a:r>
            <a:r>
              <a:rPr lang="en-US" sz="2400" dirty="0"/>
              <a:t>PHAs from 2004 – 2012 at </a:t>
            </a:r>
            <a:r>
              <a:rPr lang="en-US" sz="2000" dirty="0">
                <a:hlinkClick r:id="rId2"/>
              </a:rPr>
              <a:t>http://</a:t>
            </a:r>
            <a:r>
              <a:rPr lang="en-US" sz="2000" dirty="0" smtClean="0">
                <a:hlinkClick r:id="rId2"/>
              </a:rPr>
              <a:t>www.cbpp.org/cms/index.cfm?fa=view&amp;id=3586#National</a:t>
            </a:r>
            <a:r>
              <a:rPr lang="en-US" sz="2000" dirty="0" smtClean="0"/>
              <a:t> </a:t>
            </a:r>
          </a:p>
          <a:p>
            <a:r>
              <a:rPr lang="en-US" sz="2400" dirty="0" smtClean="0"/>
              <a:t>Include CBPP’s estimate of vouchers lost in 2014 in each state if a full-year CR continues HCV funding at 2013 post-sequestration level.</a:t>
            </a:r>
          </a:p>
          <a:p>
            <a:r>
              <a:rPr lang="en-US" sz="2400" dirty="0" smtClean="0"/>
              <a:t>Need local stories </a:t>
            </a:r>
            <a:r>
              <a:rPr lang="en-US" sz="2400" dirty="0"/>
              <a:t>to </a:t>
            </a:r>
            <a:r>
              <a:rPr lang="en-US" sz="2400" u="sng" dirty="0"/>
              <a:t>document and publicize </a:t>
            </a:r>
            <a:r>
              <a:rPr lang="en-US" sz="2400" dirty="0"/>
              <a:t>real harm of sequestration in 2013 – and in 2014 if not reversed</a:t>
            </a:r>
            <a:r>
              <a:rPr lang="en-US" sz="2400" dirty="0" smtClean="0"/>
              <a:t>.</a:t>
            </a:r>
          </a:p>
          <a:p>
            <a:r>
              <a:rPr lang="en-US" sz="2400" dirty="0" smtClean="0"/>
              <a:t>To build allies, fact sheets highlight the total received by landlords in each state in 2012 through the HCV program.</a:t>
            </a:r>
            <a:endParaRPr lang="en-US" sz="2400" dirty="0"/>
          </a:p>
        </p:txBody>
      </p:sp>
      <p:sp>
        <p:nvSpPr>
          <p:cNvPr id="4" name="Slide Number Placeholder 3"/>
          <p:cNvSpPr>
            <a:spLocks noGrp="1"/>
          </p:cNvSpPr>
          <p:nvPr>
            <p:ph type="sldNum" sz="quarter" idx="12"/>
          </p:nvPr>
        </p:nvSpPr>
        <p:spPr/>
        <p:txBody>
          <a:bodyPr/>
          <a:lstStyle/>
          <a:p>
            <a:pPr>
              <a:defRPr/>
            </a:pPr>
            <a:fld id="{945D11F2-7537-4737-AB2B-7DEA2FDE311A}" type="slidenum">
              <a:rPr lang="en-US" smtClean="0"/>
              <a:pPr>
                <a:defRPr/>
              </a:pPr>
              <a:t>15</a:t>
            </a:fld>
            <a:endParaRPr lang="en-US"/>
          </a:p>
        </p:txBody>
      </p:sp>
    </p:spTree>
    <p:extLst>
      <p:ext uri="{BB962C8B-B14F-4D97-AF65-F5344CB8AC3E}">
        <p14:creationId xmlns:p14="http://schemas.microsoft.com/office/powerpoint/2010/main" val="2688670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0" y="533400"/>
            <a:ext cx="9144000" cy="838200"/>
          </a:xfrm>
          <a:noFill/>
          <a:ln>
            <a:miter lim="800000"/>
            <a:headEnd/>
            <a:tailEnd/>
          </a:ln>
        </p:spPr>
        <p:txBody>
          <a:bodyPr vert="horz" wrap="square" lIns="91440" tIns="45720" rIns="91440" bIns="45720" numCol="1" anchor="t" anchorCtr="0" compatLnSpc="1">
            <a:prstTxWarp prst="textNoShape">
              <a:avLst/>
            </a:prstTxWarp>
          </a:bodyPr>
          <a:lstStyle/>
          <a:p>
            <a:r>
              <a:rPr lang="en-US" sz="3400" b="1" dirty="0" smtClean="0">
                <a:solidFill>
                  <a:schemeClr val="tx2"/>
                </a:solidFill>
                <a:latin typeface="Franklin Gothic Medium" pitchFamily="34" charset="0"/>
                <a:ea typeface="ＭＳ Ｐゴシック" pitchFamily="34" charset="-128"/>
              </a:rPr>
              <a:t>Making the Case</a:t>
            </a:r>
            <a:endParaRPr lang="en-US" sz="3400" dirty="0" smtClean="0">
              <a:solidFill>
                <a:schemeClr val="tx2"/>
              </a:solidFill>
              <a:latin typeface="Franklin Gothic Medium" pitchFamily="34" charset="0"/>
              <a:ea typeface="ＭＳ Ｐゴシック" pitchFamily="34" charset="-128"/>
            </a:endParaRPr>
          </a:p>
        </p:txBody>
      </p:sp>
      <p:sp>
        <p:nvSpPr>
          <p:cNvPr id="3" name="Content Placeholder 2"/>
          <p:cNvSpPr>
            <a:spLocks noGrp="1"/>
          </p:cNvSpPr>
          <p:nvPr>
            <p:ph idx="1"/>
          </p:nvPr>
        </p:nvSpPr>
        <p:spPr>
          <a:xfrm>
            <a:off x="381000" y="1219200"/>
            <a:ext cx="8534400" cy="4876800"/>
          </a:xfrm>
        </p:spPr>
        <p:txBody>
          <a:bodyPr/>
          <a:lstStyle/>
          <a:p>
            <a:pPr indent="-274320">
              <a:spcBef>
                <a:spcPts val="600"/>
              </a:spcBef>
              <a:spcAft>
                <a:spcPts val="600"/>
              </a:spcAft>
              <a:defRPr/>
            </a:pPr>
            <a:r>
              <a:rPr lang="en-US" sz="2800" dirty="0"/>
              <a:t>Critical to </a:t>
            </a:r>
            <a:r>
              <a:rPr lang="en-US" sz="2800" u="sng" dirty="0"/>
              <a:t>document and publicize </a:t>
            </a:r>
            <a:r>
              <a:rPr lang="en-US" sz="2800" dirty="0"/>
              <a:t>real harm of </a:t>
            </a:r>
            <a:r>
              <a:rPr lang="en-US" sz="2800" dirty="0" smtClean="0"/>
              <a:t>sequestration in 2013 – and in 2014 if not reversed.   Both </a:t>
            </a:r>
            <a:r>
              <a:rPr lang="en-US" sz="2800" dirty="0"/>
              <a:t>data and stories are </a:t>
            </a:r>
            <a:r>
              <a:rPr lang="en-US" sz="2800" dirty="0" smtClean="0"/>
              <a:t>important.</a:t>
            </a:r>
            <a:endParaRPr lang="en-US" sz="2800" dirty="0"/>
          </a:p>
          <a:p>
            <a:pPr indent="-274320">
              <a:spcBef>
                <a:spcPts val="600"/>
              </a:spcBef>
              <a:spcAft>
                <a:spcPts val="600"/>
              </a:spcAft>
              <a:defRPr/>
            </a:pPr>
            <a:r>
              <a:rPr lang="en-US" sz="2800" dirty="0" smtClean="0"/>
              <a:t>Any agreement to fix defense sequestration must also restore funding for housing and other nondefense programs</a:t>
            </a:r>
          </a:p>
          <a:p>
            <a:pPr indent="-274320">
              <a:spcBef>
                <a:spcPts val="600"/>
              </a:spcBef>
              <a:spcAft>
                <a:spcPts val="600"/>
              </a:spcAft>
              <a:defRPr/>
            </a:pPr>
            <a:r>
              <a:rPr lang="en-US" sz="2800" dirty="0"/>
              <a:t>Key principle of any deal: should protect low-income Americans and avoid increasing poverty or hardship</a:t>
            </a:r>
          </a:p>
          <a:p>
            <a:pPr lvl="1" indent="-274320">
              <a:spcBef>
                <a:spcPts val="600"/>
              </a:spcBef>
              <a:spcAft>
                <a:spcPts val="600"/>
              </a:spcAft>
              <a:defRPr/>
            </a:pPr>
            <a:r>
              <a:rPr lang="en-US" sz="2800" dirty="0" smtClean="0"/>
              <a:t>Don’t replace sequestration with other cuts to low-income programs</a:t>
            </a:r>
          </a:p>
          <a:p>
            <a:pPr marL="457200" lvl="1" indent="0">
              <a:spcBef>
                <a:spcPts val="0"/>
              </a:spcBef>
              <a:spcAft>
                <a:spcPts val="600"/>
              </a:spcAft>
              <a:buNone/>
              <a:defRPr/>
            </a:pPr>
            <a:endParaRPr lang="en-US" sz="2800" dirty="0" smtClean="0"/>
          </a:p>
          <a:p>
            <a:pPr lvl="1" indent="0">
              <a:spcBef>
                <a:spcPts val="0"/>
              </a:spcBef>
              <a:spcAft>
                <a:spcPts val="600"/>
              </a:spcAft>
              <a:defRPr/>
            </a:pPr>
            <a:endParaRPr lang="en-US" sz="2800" dirty="0"/>
          </a:p>
          <a:p>
            <a:pPr lvl="1" indent="0">
              <a:spcBef>
                <a:spcPts val="0"/>
              </a:spcBef>
              <a:spcAft>
                <a:spcPts val="600"/>
              </a:spcAft>
              <a:defRPr/>
            </a:pPr>
            <a:endParaRPr lang="en-US" sz="2800" dirty="0"/>
          </a:p>
          <a:p>
            <a:pPr marL="0" indent="0">
              <a:spcBef>
                <a:spcPts val="0"/>
              </a:spcBef>
              <a:spcAft>
                <a:spcPts val="600"/>
              </a:spcAft>
              <a:buNone/>
              <a:defRPr/>
            </a:pPr>
            <a:endParaRPr lang="en-US" sz="2800" dirty="0"/>
          </a:p>
          <a:p>
            <a:pPr indent="0">
              <a:spcBef>
                <a:spcPts val="0"/>
              </a:spcBef>
              <a:spcAft>
                <a:spcPts val="600"/>
              </a:spcAft>
              <a:buNone/>
              <a:defRPr/>
            </a:pPr>
            <a:endParaRPr lang="en-US" sz="2800" dirty="0"/>
          </a:p>
          <a:p>
            <a:pPr marL="0" indent="0">
              <a:spcBef>
                <a:spcPts val="0"/>
              </a:spcBef>
              <a:spcAft>
                <a:spcPts val="600"/>
              </a:spcAft>
              <a:buFont typeface="Arial" pitchFamily="34" charset="0"/>
              <a:buNone/>
              <a:defRPr/>
            </a:pPr>
            <a:endParaRPr lang="en-US" sz="2800" dirty="0"/>
          </a:p>
          <a:p>
            <a:pPr indent="0">
              <a:spcBef>
                <a:spcPts val="0"/>
              </a:spcBef>
              <a:spcAft>
                <a:spcPts val="600"/>
              </a:spcAft>
              <a:buFont typeface="Arial" pitchFamily="34" charset="0"/>
              <a:buNone/>
              <a:defRPr/>
            </a:pPr>
            <a:endParaRPr lang="en-US" sz="2800" dirty="0"/>
          </a:p>
        </p:txBody>
      </p:sp>
      <p:sp>
        <p:nvSpPr>
          <p:cNvPr id="6" name="Slide Number Placeholder 3"/>
          <p:cNvSpPr txBox="1">
            <a:spLocks noGrp="1"/>
          </p:cNvSpPr>
          <p:nvPr/>
        </p:nvSpPr>
        <p:spPr>
          <a:xfrm>
            <a:off x="8458200" y="6477000"/>
            <a:ext cx="457200" cy="365125"/>
          </a:xfrm>
          <a:prstGeom prst="rect">
            <a:avLst/>
          </a:prstGeom>
          <a:noFill/>
        </p:spPr>
        <p:txBody>
          <a:bodyPr anchor="ctr"/>
          <a:lstStyle>
            <a:defPPr>
              <a:defRPr lang="en-US"/>
            </a:defPPr>
            <a:lvl1pPr algn="r" defTabSz="914400" fontAlgn="auto">
              <a:spcBef>
                <a:spcPts val="0"/>
              </a:spcBef>
              <a:spcAft>
                <a:spcPts val="0"/>
              </a:spcAft>
              <a:defRPr sz="1200">
                <a:solidFill>
                  <a:schemeClr val="tx1">
                    <a:tint val="75000"/>
                  </a:schemeClr>
                </a:solidFill>
                <a:latin typeface="Garamond" pitchFamily="18" charset="0"/>
                <a:ea typeface="+mn-ea"/>
                <a:cs typeface="+mn-cs"/>
              </a:defRPr>
            </a:lvl1pPr>
          </a:lstStyle>
          <a:p>
            <a:fld id="{4425E6A8-82AB-47ED-A726-CDFAE2FFA7B1}"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1112954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0" y="533400"/>
            <a:ext cx="9144000" cy="838200"/>
          </a:xfrm>
          <a:noFill/>
          <a:ln>
            <a:miter lim="800000"/>
            <a:headEnd/>
            <a:tailEnd/>
          </a:ln>
        </p:spPr>
        <p:txBody>
          <a:bodyPr vert="horz" wrap="square" lIns="91440" tIns="45720" rIns="91440" bIns="45720" numCol="1" anchor="t" anchorCtr="0" compatLnSpc="1">
            <a:prstTxWarp prst="textNoShape">
              <a:avLst/>
            </a:prstTxWarp>
          </a:bodyPr>
          <a:lstStyle/>
          <a:p>
            <a:r>
              <a:rPr lang="en-US" sz="3400" b="1" dirty="0" smtClean="0">
                <a:solidFill>
                  <a:schemeClr val="tx2"/>
                </a:solidFill>
                <a:latin typeface="Franklin Gothic Medium" pitchFamily="34" charset="0"/>
                <a:ea typeface="ＭＳ Ｐゴシック" pitchFamily="34" charset="-128"/>
              </a:rPr>
              <a:t>Useful CBPP Resources</a:t>
            </a:r>
            <a:endParaRPr lang="en-US" sz="3400" dirty="0" smtClean="0">
              <a:solidFill>
                <a:schemeClr val="tx2"/>
              </a:solidFill>
              <a:latin typeface="Franklin Gothic Medium" pitchFamily="34" charset="0"/>
              <a:ea typeface="ＭＳ Ｐゴシック" pitchFamily="34" charset="-128"/>
            </a:endParaRPr>
          </a:p>
        </p:txBody>
      </p:sp>
      <p:sp>
        <p:nvSpPr>
          <p:cNvPr id="3" name="Content Placeholder 2"/>
          <p:cNvSpPr>
            <a:spLocks noGrp="1"/>
          </p:cNvSpPr>
          <p:nvPr>
            <p:ph idx="1"/>
          </p:nvPr>
        </p:nvSpPr>
        <p:spPr>
          <a:xfrm>
            <a:off x="381000" y="1219200"/>
            <a:ext cx="8534400" cy="4876800"/>
          </a:xfrm>
        </p:spPr>
        <p:txBody>
          <a:bodyPr/>
          <a:lstStyle/>
          <a:p>
            <a:pPr indent="-274320">
              <a:spcBef>
                <a:spcPts val="600"/>
              </a:spcBef>
              <a:spcAft>
                <a:spcPts val="600"/>
              </a:spcAft>
              <a:defRPr/>
            </a:pPr>
            <a:r>
              <a:rPr lang="en-US" sz="2600" dirty="0" smtClean="0"/>
              <a:t>Report on sequestration and House/Senate FY 2014 HUD funding bills, including state-by-state data on impact of funding cuts in major HUD programs, 2010 – </a:t>
            </a:r>
            <a:r>
              <a:rPr lang="en-US" sz="2600" dirty="0"/>
              <a:t>2013: </a:t>
            </a:r>
            <a:r>
              <a:rPr lang="en-US" sz="2600" dirty="0">
                <a:hlinkClick r:id="rId3"/>
              </a:rPr>
              <a:t>http://</a:t>
            </a:r>
            <a:r>
              <a:rPr lang="en-US" sz="2600" dirty="0" smtClean="0">
                <a:hlinkClick r:id="rId3"/>
              </a:rPr>
              <a:t>www.cbpp.org/cms/index.cfm?fa=view&amp;id=3993</a:t>
            </a:r>
            <a:r>
              <a:rPr lang="en-US" sz="2600" dirty="0" smtClean="0"/>
              <a:t> </a:t>
            </a:r>
          </a:p>
          <a:p>
            <a:pPr indent="-274320">
              <a:spcBef>
                <a:spcPts val="600"/>
              </a:spcBef>
              <a:spcAft>
                <a:spcPts val="600"/>
              </a:spcAft>
              <a:defRPr/>
            </a:pPr>
            <a:r>
              <a:rPr lang="en-US" sz="2600" dirty="0" smtClean="0"/>
              <a:t>State-by-state data on HUD rental assistance programs, the families they serve, and unmet </a:t>
            </a:r>
            <a:r>
              <a:rPr lang="en-US" sz="2600" dirty="0"/>
              <a:t>needs: </a:t>
            </a:r>
            <a:r>
              <a:rPr lang="en-US" sz="2600" dirty="0">
                <a:hlinkClick r:id="rId4"/>
              </a:rPr>
              <a:t>http://</a:t>
            </a:r>
            <a:r>
              <a:rPr lang="en-US" sz="2600" dirty="0" smtClean="0">
                <a:hlinkClick r:id="rId4"/>
              </a:rPr>
              <a:t>www.cbpp.org/cms/index.cfm?fa=view&amp;id=3586</a:t>
            </a:r>
            <a:r>
              <a:rPr lang="en-US" sz="2600" dirty="0" smtClean="0"/>
              <a:t> </a:t>
            </a:r>
          </a:p>
          <a:p>
            <a:pPr indent="-274320">
              <a:spcBef>
                <a:spcPts val="600"/>
              </a:spcBef>
              <a:spcAft>
                <a:spcPts val="600"/>
              </a:spcAft>
              <a:defRPr/>
            </a:pPr>
            <a:r>
              <a:rPr lang="en-US" sz="2600" dirty="0" smtClean="0"/>
              <a:t>Lots of info on issues related to the broader budget fight</a:t>
            </a:r>
            <a:r>
              <a:rPr lang="en-US" sz="2600" dirty="0"/>
              <a:t>: </a:t>
            </a:r>
            <a:r>
              <a:rPr lang="en-US" sz="2600" dirty="0">
                <a:hlinkClick r:id="rId5"/>
              </a:rPr>
              <a:t>http://</a:t>
            </a:r>
            <a:r>
              <a:rPr lang="en-US" sz="2600" dirty="0" smtClean="0">
                <a:hlinkClick r:id="rId5"/>
              </a:rPr>
              <a:t>www.cbpp.org/research/index.cfm?fa=topic&amp;id=29</a:t>
            </a:r>
            <a:r>
              <a:rPr lang="en-US" sz="2600" dirty="0" smtClean="0"/>
              <a:t> </a:t>
            </a:r>
          </a:p>
          <a:p>
            <a:pPr indent="-274320">
              <a:spcBef>
                <a:spcPts val="600"/>
              </a:spcBef>
              <a:spcAft>
                <a:spcPts val="600"/>
              </a:spcAft>
              <a:defRPr/>
            </a:pPr>
            <a:endParaRPr lang="en-US" sz="2600" dirty="0" smtClean="0"/>
          </a:p>
          <a:p>
            <a:pPr marL="457200" lvl="1" indent="0">
              <a:spcBef>
                <a:spcPts val="0"/>
              </a:spcBef>
              <a:spcAft>
                <a:spcPts val="600"/>
              </a:spcAft>
              <a:buNone/>
              <a:defRPr/>
            </a:pPr>
            <a:endParaRPr lang="en-US" sz="2600" dirty="0" smtClean="0"/>
          </a:p>
          <a:p>
            <a:pPr lvl="1" indent="0">
              <a:spcBef>
                <a:spcPts val="0"/>
              </a:spcBef>
              <a:spcAft>
                <a:spcPts val="600"/>
              </a:spcAft>
              <a:defRPr/>
            </a:pPr>
            <a:endParaRPr lang="en-US" sz="2600" dirty="0"/>
          </a:p>
          <a:p>
            <a:pPr lvl="1" indent="0">
              <a:spcBef>
                <a:spcPts val="0"/>
              </a:spcBef>
              <a:spcAft>
                <a:spcPts val="600"/>
              </a:spcAft>
              <a:defRPr/>
            </a:pPr>
            <a:endParaRPr lang="en-US" sz="2600" dirty="0"/>
          </a:p>
          <a:p>
            <a:pPr marL="0" indent="0">
              <a:spcBef>
                <a:spcPts val="0"/>
              </a:spcBef>
              <a:spcAft>
                <a:spcPts val="600"/>
              </a:spcAft>
              <a:buNone/>
              <a:defRPr/>
            </a:pPr>
            <a:endParaRPr lang="en-US" sz="2600" dirty="0"/>
          </a:p>
          <a:p>
            <a:pPr indent="0">
              <a:spcBef>
                <a:spcPts val="0"/>
              </a:spcBef>
              <a:spcAft>
                <a:spcPts val="600"/>
              </a:spcAft>
              <a:buNone/>
              <a:defRPr/>
            </a:pPr>
            <a:endParaRPr lang="en-US" sz="2600" dirty="0"/>
          </a:p>
          <a:p>
            <a:pPr marL="0" indent="0">
              <a:spcBef>
                <a:spcPts val="0"/>
              </a:spcBef>
              <a:spcAft>
                <a:spcPts val="600"/>
              </a:spcAft>
              <a:buFont typeface="Arial" pitchFamily="34" charset="0"/>
              <a:buNone/>
              <a:defRPr/>
            </a:pPr>
            <a:endParaRPr lang="en-US" sz="2600" dirty="0"/>
          </a:p>
          <a:p>
            <a:pPr indent="0">
              <a:spcBef>
                <a:spcPts val="0"/>
              </a:spcBef>
              <a:spcAft>
                <a:spcPts val="600"/>
              </a:spcAft>
              <a:buFont typeface="Arial" pitchFamily="34" charset="0"/>
              <a:buNone/>
              <a:defRPr/>
            </a:pPr>
            <a:endParaRPr lang="en-US" sz="2600" dirty="0"/>
          </a:p>
        </p:txBody>
      </p:sp>
      <p:sp>
        <p:nvSpPr>
          <p:cNvPr id="6" name="Slide Number Placeholder 3"/>
          <p:cNvSpPr txBox="1">
            <a:spLocks noGrp="1"/>
          </p:cNvSpPr>
          <p:nvPr/>
        </p:nvSpPr>
        <p:spPr>
          <a:xfrm>
            <a:off x="8458200" y="6477000"/>
            <a:ext cx="457200" cy="365125"/>
          </a:xfrm>
          <a:prstGeom prst="rect">
            <a:avLst/>
          </a:prstGeom>
          <a:noFill/>
        </p:spPr>
        <p:txBody>
          <a:bodyPr anchor="ctr"/>
          <a:lstStyle>
            <a:defPPr>
              <a:defRPr lang="en-US"/>
            </a:defPPr>
            <a:lvl1pPr algn="r" defTabSz="914400" fontAlgn="auto">
              <a:spcBef>
                <a:spcPts val="0"/>
              </a:spcBef>
              <a:spcAft>
                <a:spcPts val="0"/>
              </a:spcAft>
              <a:defRPr sz="1200">
                <a:solidFill>
                  <a:schemeClr val="tx1">
                    <a:tint val="75000"/>
                  </a:schemeClr>
                </a:solidFill>
                <a:latin typeface="Garamond" pitchFamily="18" charset="0"/>
                <a:ea typeface="+mn-ea"/>
                <a:cs typeface="+mn-cs"/>
              </a:defRPr>
            </a:lvl1pPr>
          </a:lstStyle>
          <a:p>
            <a:fld id="{4425E6A8-82AB-47ED-A726-CDFAE2FFA7B1}"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4453137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solidFill>
                  <a:schemeClr val="tx2"/>
                </a:solidFill>
              </a:rPr>
              <a:t>HCV Funding Policy</a:t>
            </a:r>
            <a:endParaRPr lang="en-US" b="1" dirty="0">
              <a:solidFill>
                <a:schemeClr val="tx2"/>
              </a:solidFill>
            </a:endParaRPr>
          </a:p>
        </p:txBody>
      </p:sp>
      <p:sp>
        <p:nvSpPr>
          <p:cNvPr id="6" name="Content Placeholder 5"/>
          <p:cNvSpPr>
            <a:spLocks noGrp="1"/>
          </p:cNvSpPr>
          <p:nvPr>
            <p:ph idx="1"/>
          </p:nvPr>
        </p:nvSpPr>
        <p:spPr>
          <a:xfrm>
            <a:off x="457200" y="1417639"/>
            <a:ext cx="8229600" cy="4708526"/>
          </a:xfrm>
        </p:spPr>
        <p:txBody>
          <a:bodyPr/>
          <a:lstStyle/>
          <a:p>
            <a:r>
              <a:rPr lang="en-US" sz="2400" dirty="0" smtClean="0"/>
              <a:t>Prior to 2003, PHAs generally received renewal funding annually for all authorized vouchers combined with administrative fees for all vouchers used.</a:t>
            </a:r>
          </a:p>
          <a:p>
            <a:r>
              <a:rPr lang="en-US" sz="2400" dirty="0" smtClean="0"/>
              <a:t>To save money, in 2003 Congress began a policy of funding only authorized vouchers </a:t>
            </a:r>
            <a:r>
              <a:rPr lang="en-US" sz="2400" b="1" i="1" dirty="0" smtClean="0"/>
              <a:t>in use</a:t>
            </a:r>
            <a:r>
              <a:rPr lang="en-US" sz="2400" dirty="0" smtClean="0"/>
              <a:t>, and restricted uses of administrative fees to program-related purposes.  </a:t>
            </a:r>
          </a:p>
          <a:p>
            <a:r>
              <a:rPr lang="en-US" sz="2400" dirty="0" smtClean="0"/>
              <a:t>In 2004 – 2006, funding policy was more like a block grant, pegged to voucher costs at a prior point in time.</a:t>
            </a:r>
          </a:p>
          <a:p>
            <a:r>
              <a:rPr lang="en-US" sz="2400" dirty="0" smtClean="0"/>
              <a:t>Beginning in 2007, Congress initiated a hybrid policy of basing renewal funding on the cost of authorized vouchers used in the prior year, plus inflation.  </a:t>
            </a:r>
            <a:r>
              <a:rPr lang="en-US" sz="2000" dirty="0" smtClean="0"/>
              <a:t> </a:t>
            </a:r>
          </a:p>
          <a:p>
            <a:pPr lvl="1"/>
            <a:r>
              <a:rPr lang="en-US" sz="2000" dirty="0"/>
              <a:t>Renewal </a:t>
            </a:r>
            <a:r>
              <a:rPr lang="en-US" sz="2000" dirty="0" err="1"/>
              <a:t>prorations</a:t>
            </a:r>
            <a:r>
              <a:rPr lang="en-US" sz="2000" dirty="0"/>
              <a:t> in 2007 – 2012 varied </a:t>
            </a:r>
            <a:r>
              <a:rPr lang="en-US" sz="2000" dirty="0" smtClean="0"/>
              <a:t>from high of </a:t>
            </a:r>
            <a:r>
              <a:rPr lang="en-US" sz="2000" dirty="0"/>
              <a:t>105</a:t>
            </a:r>
            <a:r>
              <a:rPr lang="en-US" sz="2000" dirty="0" smtClean="0"/>
              <a:t>% to  low of 98.8% in 2011.</a:t>
            </a:r>
            <a:endParaRPr lang="en-US" sz="2000" dirty="0"/>
          </a:p>
          <a:p>
            <a:pPr marL="457200" lvl="1" indent="0">
              <a:buNone/>
            </a:pPr>
            <a:endParaRPr lang="en-US" dirty="0"/>
          </a:p>
        </p:txBody>
      </p:sp>
    </p:spTree>
    <p:extLst>
      <p:ext uri="{BB962C8B-B14F-4D97-AF65-F5344CB8AC3E}">
        <p14:creationId xmlns:p14="http://schemas.microsoft.com/office/powerpoint/2010/main" val="220164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1"/>
          </p:nvPr>
        </p:nvSpPr>
        <p:spPr bwMode="auto">
          <a:xfrm>
            <a:off x="304800" y="1447800"/>
            <a:ext cx="8610600" cy="51054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spcBef>
                <a:spcPts val="0"/>
              </a:spcBef>
              <a:spcAft>
                <a:spcPts val="600"/>
              </a:spcAft>
              <a:buFont typeface="Calibri" pitchFamily="34" charset="0"/>
              <a:buAutoNum type="arabicPeriod"/>
            </a:pPr>
            <a:r>
              <a:rPr lang="en-US" sz="2800" dirty="0" smtClean="0">
                <a:solidFill>
                  <a:schemeClr val="tx1"/>
                </a:solidFill>
                <a:latin typeface="Franklin Gothic Book" pitchFamily="34" charset="0"/>
              </a:rPr>
              <a:t>Set binding caps on “discretionary” spending in each fiscal year from 2012 to 2021, with separate sub-caps for defense and non-defense programs.</a:t>
            </a:r>
          </a:p>
          <a:p>
            <a:pPr marL="457200" indent="-457200" algn="l" eaLnBrk="1" hangingPunct="1">
              <a:buFont typeface="Calibri" pitchFamily="34" charset="0"/>
              <a:buAutoNum type="arabicPeriod"/>
            </a:pPr>
            <a:r>
              <a:rPr lang="en-US" sz="2800" dirty="0" smtClean="0">
                <a:solidFill>
                  <a:schemeClr val="tx1"/>
                </a:solidFill>
                <a:latin typeface="Franklin Gothic Book" pitchFamily="34" charset="0"/>
              </a:rPr>
              <a:t>Triggered “sequestration” when Congress failed to agree on at least $1.2 trillion more in deficit reduction.  Requires (</a:t>
            </a:r>
            <a:r>
              <a:rPr lang="en-US" sz="2800" dirty="0" err="1" smtClean="0">
                <a:solidFill>
                  <a:schemeClr val="tx1"/>
                </a:solidFill>
                <a:latin typeface="Franklin Gothic Book" pitchFamily="34" charset="0"/>
              </a:rPr>
              <a:t>i</a:t>
            </a:r>
            <a:r>
              <a:rPr lang="en-US" sz="2800" dirty="0" smtClean="0">
                <a:solidFill>
                  <a:schemeClr val="tx1"/>
                </a:solidFill>
                <a:latin typeface="Franklin Gothic Book" pitchFamily="34" charset="0"/>
              </a:rPr>
              <a:t>) automatic, across-the-board cuts in non-exempt entitlement and discretionary programs in FY 2013, and (ii) cuts in FY 2014 – 2021, including by lowering the defense and nondefense discretionary spending caps.</a:t>
            </a:r>
          </a:p>
          <a:p>
            <a:pPr marL="457200" indent="-457200" algn="l" eaLnBrk="1" hangingPunct="1">
              <a:buFont typeface="Calibri" pitchFamily="34" charset="0"/>
              <a:buAutoNum type="arabicPeriod"/>
            </a:pPr>
            <a:endParaRPr lang="en-US" sz="2800" dirty="0" smtClean="0">
              <a:solidFill>
                <a:schemeClr val="tx1"/>
              </a:solidFill>
              <a:latin typeface="Franklin Gothic Book" pitchFamily="34" charset="0"/>
            </a:endParaRPr>
          </a:p>
        </p:txBody>
      </p:sp>
      <p:sp>
        <p:nvSpPr>
          <p:cNvPr id="63490" name="Title 1"/>
          <p:cNvSpPr txBox="1">
            <a:spLocks/>
          </p:cNvSpPr>
          <p:nvPr/>
        </p:nvSpPr>
        <p:spPr bwMode="auto">
          <a:xfrm>
            <a:off x="304800" y="838200"/>
            <a:ext cx="8610600" cy="914400"/>
          </a:xfrm>
          <a:prstGeom prst="rect">
            <a:avLst/>
          </a:prstGeom>
          <a:noFill/>
          <a:ln w="9525">
            <a:noFill/>
            <a:miter lim="800000"/>
            <a:headEnd/>
            <a:tailEnd/>
          </a:ln>
        </p:spPr>
        <p:txBody>
          <a:bodyPr anchor="ctr"/>
          <a:lstStyle/>
          <a:p>
            <a:pPr algn="ctr">
              <a:lnSpc>
                <a:spcPts val="2600"/>
              </a:lnSpc>
            </a:pPr>
            <a:r>
              <a:rPr lang="en-US" sz="4000" b="1" dirty="0">
                <a:solidFill>
                  <a:schemeClr val="tx2"/>
                </a:solidFill>
                <a:latin typeface="Franklin Gothic Medium" pitchFamily="34" charset="0"/>
              </a:rPr>
              <a:t>The Budget Control Act of 2011 (BCA)  </a:t>
            </a:r>
          </a:p>
          <a:p>
            <a:pPr>
              <a:lnSpc>
                <a:spcPts val="2600"/>
              </a:lnSpc>
            </a:pPr>
            <a:r>
              <a:rPr lang="en-US" sz="4000" b="1" dirty="0">
                <a:latin typeface="Franklin Gothic Medium" pitchFamily="34" charset="0"/>
              </a:rPr>
              <a:t>  </a:t>
            </a:r>
          </a:p>
        </p:txBody>
      </p:sp>
      <p:sp>
        <p:nvSpPr>
          <p:cNvPr id="63491" name="Title 1"/>
          <p:cNvSpPr txBox="1">
            <a:spLocks/>
          </p:cNvSpPr>
          <p:nvPr/>
        </p:nvSpPr>
        <p:spPr bwMode="auto">
          <a:xfrm>
            <a:off x="4191000" y="304800"/>
            <a:ext cx="3810000" cy="495300"/>
          </a:xfrm>
          <a:prstGeom prst="rect">
            <a:avLst/>
          </a:prstGeom>
          <a:noFill/>
          <a:ln w="9525">
            <a:noFill/>
            <a:miter lim="800000"/>
            <a:headEnd/>
            <a:tailEnd/>
          </a:ln>
        </p:spPr>
        <p:txBody>
          <a:bodyPr anchor="ctr"/>
          <a:lstStyle/>
          <a:p>
            <a:endParaRPr lang="en-US" sz="2400">
              <a:solidFill>
                <a:srgbClr val="666666"/>
              </a:solidFill>
              <a:latin typeface="Franklin Gothic Book" pitchFamily="34" charset="0"/>
            </a:endParaRPr>
          </a:p>
        </p:txBody>
      </p:sp>
      <p:sp>
        <p:nvSpPr>
          <p:cNvPr id="63492" name="Slide Number Placeholder 5"/>
          <p:cNvSpPr>
            <a:spLocks noGrp="1"/>
          </p:cNvSpPr>
          <p:nvPr>
            <p:ph type="sldNum" sz="quarter" idx="4294967295"/>
          </p:nvPr>
        </p:nvSpPr>
        <p:spPr bwMode="auto">
          <a:xfrm>
            <a:off x="8305800" y="15875"/>
            <a:ext cx="6858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fld id="{7BCD0D37-8666-44C5-8D26-00950EB4BC76}" type="slidenum">
              <a:rPr lang="en-US" smtClean="0">
                <a:solidFill>
                  <a:schemeClr val="bg1">
                    <a:lumMod val="95000"/>
                  </a:schemeClr>
                </a:solidFill>
                <a:latin typeface="Arial" pitchFamily="34" charset="0"/>
              </a:rPr>
              <a:pPr algn="r"/>
              <a:t>2</a:t>
            </a:fld>
            <a:endParaRPr lang="en-US" dirty="0" smtClean="0">
              <a:solidFill>
                <a:schemeClr val="bg1">
                  <a:lumMod val="95000"/>
                </a:schemeClr>
              </a:solidFill>
              <a:latin typeface="Arial" pitchFamily="34" charset="0"/>
            </a:endParaRPr>
          </a:p>
        </p:txBody>
      </p:sp>
    </p:spTree>
    <p:extLst>
      <p:ext uri="{BB962C8B-B14F-4D97-AF65-F5344CB8AC3E}">
        <p14:creationId xmlns:p14="http://schemas.microsoft.com/office/powerpoint/2010/main" val="27356727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Content Placeholder 1"/>
          <p:cNvSpPr>
            <a:spLocks noGrp="1"/>
          </p:cNvSpPr>
          <p:nvPr>
            <p:ph idx="1"/>
          </p:nvPr>
        </p:nvSpPr>
        <p:spPr bwMode="auto">
          <a:xfrm>
            <a:off x="457200" y="838200"/>
            <a:ext cx="8534400" cy="4832349"/>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ts val="2400"/>
              </a:spcBef>
              <a:spcAft>
                <a:spcPts val="300"/>
              </a:spcAft>
              <a:buNone/>
            </a:pPr>
            <a:r>
              <a:rPr lang="en-US" sz="3200" b="1" dirty="0" smtClean="0">
                <a:latin typeface="Franklin Gothic Book" pitchFamily="34" charset="0"/>
                <a:ea typeface="ＭＳ Ｐゴシック" pitchFamily="34" charset="-128"/>
              </a:rPr>
              <a:t>Deficit Reduction Enacted Since 2010, </a:t>
            </a:r>
            <a:r>
              <a:rPr lang="en-US" sz="3200" b="1" i="1" dirty="0" smtClean="0">
                <a:latin typeface="Franklin Gothic Book" pitchFamily="34" charset="0"/>
                <a:ea typeface="ＭＳ Ｐゴシック" pitchFamily="34" charset="-128"/>
              </a:rPr>
              <a:t>Excluding Sequestration</a:t>
            </a:r>
            <a:endParaRPr lang="en-US" sz="3200" b="1" dirty="0" smtClean="0">
              <a:latin typeface="Franklin Gothic Book" pitchFamily="34" charset="0"/>
              <a:ea typeface="ＭＳ Ｐゴシック" pitchFamily="34" charset="-128"/>
            </a:endParaRPr>
          </a:p>
          <a:p>
            <a:pPr marL="400050" lvl="2" indent="0">
              <a:spcBef>
                <a:spcPts val="0"/>
              </a:spcBef>
              <a:spcAft>
                <a:spcPts val="300"/>
              </a:spcAft>
              <a:buNone/>
            </a:pPr>
            <a:endParaRPr lang="en-US" sz="2800" dirty="0" smtClean="0">
              <a:latin typeface="Franklin Gothic Book" pitchFamily="34" charset="0"/>
              <a:ea typeface="ＭＳ Ｐゴシック" pitchFamily="34" charset="-128"/>
            </a:endParaRPr>
          </a:p>
          <a:p>
            <a:pPr marL="400050" lvl="2" indent="0">
              <a:spcBef>
                <a:spcPts val="0"/>
              </a:spcBef>
              <a:spcAft>
                <a:spcPts val="300"/>
              </a:spcAft>
              <a:buNone/>
            </a:pPr>
            <a:r>
              <a:rPr lang="en-US" sz="2800" dirty="0" smtClean="0">
                <a:latin typeface="Franklin Gothic Book" pitchFamily="34" charset="0"/>
                <a:ea typeface="ＭＳ Ｐゴシック" pitchFamily="34" charset="-128"/>
              </a:rPr>
              <a:t>$1.6 trillion in program cuts (mostly BCA</a:t>
            </a:r>
          </a:p>
          <a:p>
            <a:pPr marL="400050" lvl="2" indent="0">
              <a:spcBef>
                <a:spcPts val="0"/>
              </a:spcBef>
              <a:spcAft>
                <a:spcPts val="300"/>
              </a:spcAft>
              <a:buNone/>
            </a:pPr>
            <a:r>
              <a:rPr lang="en-US" sz="2800" dirty="0" smtClean="0">
                <a:latin typeface="Franklin Gothic Book" pitchFamily="34" charset="0"/>
                <a:ea typeface="ＭＳ Ｐゴシック" pitchFamily="34" charset="-128"/>
              </a:rPr>
              <a:t>		discretionary spending caps)</a:t>
            </a:r>
          </a:p>
          <a:p>
            <a:pPr marL="400050" lvl="2" indent="0">
              <a:spcBef>
                <a:spcPts val="0"/>
              </a:spcBef>
              <a:spcAft>
                <a:spcPts val="300"/>
              </a:spcAft>
              <a:buNone/>
            </a:pPr>
            <a:r>
              <a:rPr lang="en-US" sz="2800" dirty="0" smtClean="0">
                <a:latin typeface="Franklin Gothic Book" pitchFamily="34" charset="0"/>
                <a:ea typeface="ＭＳ Ｐゴシック" pitchFamily="34" charset="-128"/>
              </a:rPr>
              <a:t>$0.7 trillion in revenues (“fiscal cliff” deal)</a:t>
            </a:r>
          </a:p>
          <a:p>
            <a:pPr marL="400050" lvl="2" indent="0">
              <a:spcBef>
                <a:spcPts val="0"/>
              </a:spcBef>
              <a:spcAft>
                <a:spcPts val="300"/>
              </a:spcAft>
              <a:buNone/>
            </a:pPr>
            <a:r>
              <a:rPr lang="en-US" sz="2800" u="sng" dirty="0" smtClean="0">
                <a:latin typeface="Franklin Gothic Book" pitchFamily="34" charset="0"/>
                <a:ea typeface="ＭＳ Ｐゴシック" pitchFamily="34" charset="-128"/>
              </a:rPr>
              <a:t>$0.5 trillion in interest savings</a:t>
            </a:r>
            <a:endParaRPr lang="en-US" sz="2800" b="1" u="sng" dirty="0" smtClean="0">
              <a:latin typeface="Franklin Gothic Book" pitchFamily="34" charset="0"/>
              <a:ea typeface="ＭＳ Ｐゴシック" pitchFamily="34" charset="-128"/>
            </a:endParaRPr>
          </a:p>
          <a:p>
            <a:pPr marL="400050" lvl="1" indent="0">
              <a:spcBef>
                <a:spcPts val="0"/>
              </a:spcBef>
              <a:spcAft>
                <a:spcPts val="1800"/>
              </a:spcAft>
              <a:buFont typeface="Arial" pitchFamily="34" charset="0"/>
              <a:buNone/>
            </a:pPr>
            <a:r>
              <a:rPr lang="en-US" sz="2800" b="1" dirty="0" smtClean="0">
                <a:latin typeface="Franklin Gothic Book" pitchFamily="34" charset="0"/>
                <a:ea typeface="ＭＳ Ｐゴシック" pitchFamily="34" charset="-128"/>
              </a:rPr>
              <a:t>$2.8 trillion</a:t>
            </a:r>
            <a:r>
              <a:rPr lang="en-US" sz="2800" dirty="0" smtClean="0">
                <a:latin typeface="Franklin Gothic Book" pitchFamily="34" charset="0"/>
                <a:ea typeface="ＭＳ Ｐゴシック" pitchFamily="34" charset="-128"/>
              </a:rPr>
              <a:t> in total deficit reduction enacted</a:t>
            </a:r>
            <a:endParaRPr lang="en-US" sz="2800" b="1" dirty="0" smtClean="0">
              <a:latin typeface="Franklin Gothic Book" pitchFamily="34" charset="0"/>
              <a:ea typeface="ＭＳ Ｐゴシック" pitchFamily="34" charset="-128"/>
            </a:endParaRPr>
          </a:p>
          <a:p>
            <a:pPr marL="0" indent="0">
              <a:spcBef>
                <a:spcPts val="1800"/>
              </a:spcBef>
              <a:spcAft>
                <a:spcPts val="300"/>
              </a:spcAft>
              <a:buFont typeface="Arial" pitchFamily="34" charset="0"/>
              <a:buNone/>
            </a:pPr>
            <a:endParaRPr lang="en-US" sz="2800" b="1" dirty="0" smtClean="0">
              <a:latin typeface="Franklin Gothic Book" pitchFamily="34" charset="0"/>
              <a:ea typeface="ＭＳ Ｐゴシック" pitchFamily="34" charset="-128"/>
            </a:endParaRPr>
          </a:p>
        </p:txBody>
      </p:sp>
      <p:sp>
        <p:nvSpPr>
          <p:cNvPr id="51203" name="Slide Number Placeholder 2"/>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10DC6E08-C23D-4B23-BFF6-497156017AFE}" type="slidenum">
              <a:rPr lang="en-US" smtClean="0">
                <a:solidFill>
                  <a:srgbClr val="FFFFFF"/>
                </a:solidFill>
                <a:latin typeface="Franklin Gothic Book" pitchFamily="34" charset="0"/>
                <a:ea typeface="Franklin Gothic Book" pitchFamily="34" charset="0"/>
                <a:cs typeface="Franklin Gothic Book" pitchFamily="34" charset="0"/>
              </a:rPr>
              <a:pPr fontAlgn="base">
                <a:spcBef>
                  <a:spcPct val="0"/>
                </a:spcBef>
                <a:spcAft>
                  <a:spcPct val="0"/>
                </a:spcAft>
              </a:pPr>
              <a:t>3</a:t>
            </a:fld>
            <a:endParaRPr lang="en-US" smtClean="0">
              <a:solidFill>
                <a:srgbClr val="FFFFFF"/>
              </a:solidFill>
              <a:latin typeface="Franklin Gothic Book" pitchFamily="34" charset="0"/>
              <a:ea typeface="Franklin Gothic Book" pitchFamily="34" charset="0"/>
              <a:cs typeface="Franklin Gothic Book" pitchFamily="34" charset="0"/>
            </a:endParaRPr>
          </a:p>
        </p:txBody>
      </p:sp>
      <p:sp>
        <p:nvSpPr>
          <p:cNvPr id="4" name="Slide Number Placeholder 5"/>
          <p:cNvSpPr txBox="1">
            <a:spLocks/>
          </p:cNvSpPr>
          <p:nvPr/>
        </p:nvSpPr>
        <p:spPr bwMode="auto">
          <a:xfrm>
            <a:off x="8305800" y="15875"/>
            <a:ext cx="6858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F7648-509A-490E-811D-B0BFBBBE4D0A}" type="slidenum">
              <a:rPr kumimoji="0" lang="en-US" b="0" i="0" u="none" strike="noStrike" kern="1200" cap="none" spc="0" normalizeH="0" baseline="0" noProof="0" smtClean="0">
                <a:ln>
                  <a:noFill/>
                </a:ln>
                <a:solidFill>
                  <a:prstClr val="white"/>
                </a:solidFill>
                <a:effectLst/>
                <a:uLnTx/>
                <a:uFillTx/>
                <a:latin typeface="Arial" pitchFamily="34" charset="0"/>
                <a:ea typeface="ＭＳ Ｐゴシック" pitchFamily="34" charset="-128"/>
                <a:cs typeface="Franklin Gothic Book"/>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b="0" i="0" u="none" strike="noStrike" kern="1200" cap="none" spc="0" normalizeH="0" baseline="0" noProof="0" dirty="0" smtClean="0">
              <a:ln>
                <a:noFill/>
              </a:ln>
              <a:solidFill>
                <a:prstClr val="white"/>
              </a:solidFill>
              <a:effectLst/>
              <a:uLnTx/>
              <a:uFillTx/>
              <a:latin typeface="Arial" pitchFamily="34" charset="0"/>
              <a:ea typeface="ＭＳ Ｐゴシック" pitchFamily="34" charset="-128"/>
              <a:cs typeface="Franklin Gothic Book"/>
            </a:endParaRPr>
          </a:p>
        </p:txBody>
      </p:sp>
    </p:spTree>
    <p:extLst>
      <p:ext uri="{BB962C8B-B14F-4D97-AF65-F5344CB8AC3E}">
        <p14:creationId xmlns:p14="http://schemas.microsoft.com/office/powerpoint/2010/main" val="28312242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05800" y="15875"/>
            <a:ext cx="685800" cy="365125"/>
          </a:xfrm>
          <a:prstGeom prst="rect">
            <a:avLst/>
          </a:prstGeom>
        </p:spPr>
        <p:txBody>
          <a:bodyPr/>
          <a:lstStyle/>
          <a:p>
            <a:fld id="{D391454F-07E3-4287-AD19-7E12999A905B}" type="slidenum">
              <a:rPr lang="en-US" smtClean="0">
                <a:solidFill>
                  <a:prstClr val="white"/>
                </a:solidFill>
              </a:rPr>
              <a:pPr/>
              <a:t>4</a:t>
            </a:fld>
            <a:endParaRPr lang="en-US" dirty="0">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13" y="838200"/>
            <a:ext cx="8986631" cy="5804165"/>
          </a:xfrm>
          <a:prstGeom prst="rect">
            <a:avLst/>
          </a:prstGeom>
        </p:spPr>
      </p:pic>
    </p:spTree>
    <p:extLst>
      <p:ext uri="{BB962C8B-B14F-4D97-AF65-F5344CB8AC3E}">
        <p14:creationId xmlns:p14="http://schemas.microsoft.com/office/powerpoint/2010/main" val="71746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1" name="Slide Number Placeholder 5"/>
          <p:cNvSpPr>
            <a:spLocks noGrp="1"/>
          </p:cNvSpPr>
          <p:nvPr>
            <p:ph type="sldNum" sz="quarter" idx="4294967295"/>
          </p:nvPr>
        </p:nvSpPr>
        <p:spPr bwMode="auto">
          <a:xfrm>
            <a:off x="8305800" y="15875"/>
            <a:ext cx="6858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3803A4A3-D459-4339-BB86-14E98D3CCA65}" type="slidenum">
              <a:rPr lang="en-US" smtClean="0">
                <a:latin typeface="Arial" pitchFamily="34" charset="0"/>
              </a:rPr>
              <a:pPr/>
              <a:t>5</a:t>
            </a:fld>
            <a:endParaRPr lang="en-US" smtClean="0">
              <a:latin typeface="Arial" pitchFamily="34" charset="0"/>
            </a:endParaRPr>
          </a:p>
        </p:txBody>
      </p:sp>
      <p:sp>
        <p:nvSpPr>
          <p:cNvPr id="37902" name="Title 1"/>
          <p:cNvSpPr txBox="1">
            <a:spLocks/>
          </p:cNvSpPr>
          <p:nvPr/>
        </p:nvSpPr>
        <p:spPr bwMode="auto">
          <a:xfrm>
            <a:off x="0" y="685800"/>
            <a:ext cx="9144000" cy="533400"/>
          </a:xfrm>
          <a:prstGeom prst="rect">
            <a:avLst/>
          </a:prstGeom>
          <a:noFill/>
          <a:ln w="9525">
            <a:noFill/>
            <a:miter lim="800000"/>
            <a:headEnd/>
            <a:tailEnd/>
          </a:ln>
        </p:spPr>
        <p:txBody>
          <a:bodyPr anchor="ctr"/>
          <a:lstStyle/>
          <a:p>
            <a:pPr algn="ctr"/>
            <a:r>
              <a:rPr lang="en-US" sz="3200" dirty="0" smtClean="0">
                <a:solidFill>
                  <a:srgbClr val="003467"/>
                </a:solidFill>
                <a:latin typeface="Franklin Gothic Medium" pitchFamily="34" charset="0"/>
              </a:rPr>
              <a:t>Nondefense Discretionary Program Spending Will Fall to Lowest Level on Record Under BCA Caps</a:t>
            </a:r>
            <a:endParaRPr lang="en-US" sz="3200" dirty="0">
              <a:solidFill>
                <a:srgbClr val="003467"/>
              </a:solidFill>
              <a:latin typeface="Franklin Gothic Medium"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0"/>
            <a:ext cx="8572500" cy="4953000"/>
          </a:xfrm>
          <a:prstGeom prst="rect">
            <a:avLst/>
          </a:prstGeom>
        </p:spPr>
      </p:pic>
    </p:spTree>
    <p:extLst>
      <p:ext uri="{BB962C8B-B14F-4D97-AF65-F5344CB8AC3E}">
        <p14:creationId xmlns:p14="http://schemas.microsoft.com/office/powerpoint/2010/main" val="41920522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9" name="Title 1"/>
          <p:cNvSpPr txBox="1">
            <a:spLocks/>
          </p:cNvSpPr>
          <p:nvPr/>
        </p:nvSpPr>
        <p:spPr bwMode="auto">
          <a:xfrm>
            <a:off x="381000" y="1143000"/>
            <a:ext cx="8610600" cy="533400"/>
          </a:xfrm>
          <a:prstGeom prst="rect">
            <a:avLst/>
          </a:prstGeom>
          <a:noFill/>
          <a:ln w="9525">
            <a:noFill/>
            <a:miter lim="800000"/>
            <a:headEnd/>
            <a:tailEnd/>
          </a:ln>
        </p:spPr>
        <p:txBody>
          <a:bodyPr anchor="ctr"/>
          <a:lstStyle/>
          <a:p>
            <a:pPr algn="ctr"/>
            <a:r>
              <a:rPr lang="en-US" sz="2000" dirty="0" smtClean="0">
                <a:latin typeface="Franklin Gothic Medium" pitchFamily="34" charset="0"/>
              </a:rPr>
              <a:t>Percent cut in HUD housing assistance program funding,</a:t>
            </a:r>
          </a:p>
          <a:p>
            <a:pPr algn="ctr"/>
            <a:r>
              <a:rPr lang="en-US" sz="2000" dirty="0" smtClean="0">
                <a:latin typeface="Franklin Gothic Medium" pitchFamily="34" charset="0"/>
              </a:rPr>
              <a:t>relative to 2010, adjusted for inflation</a:t>
            </a:r>
            <a:endParaRPr lang="en-US" sz="2000" dirty="0">
              <a:latin typeface="Franklin Gothic Medium" pitchFamily="34" charset="0"/>
            </a:endParaRPr>
          </a:p>
        </p:txBody>
      </p:sp>
      <p:sp>
        <p:nvSpPr>
          <p:cNvPr id="37900" name="TextBox 4"/>
          <p:cNvSpPr txBox="1">
            <a:spLocks noChangeArrowheads="1"/>
          </p:cNvSpPr>
          <p:nvPr/>
        </p:nvSpPr>
        <p:spPr bwMode="auto">
          <a:xfrm>
            <a:off x="152400" y="6324600"/>
            <a:ext cx="8991600" cy="461665"/>
          </a:xfrm>
          <a:prstGeom prst="rect">
            <a:avLst/>
          </a:prstGeom>
          <a:noFill/>
          <a:ln w="9525">
            <a:noFill/>
            <a:miter lim="800000"/>
            <a:headEnd/>
            <a:tailEnd/>
          </a:ln>
        </p:spPr>
        <p:txBody>
          <a:bodyPr wrap="square">
            <a:spAutoFit/>
          </a:bodyPr>
          <a:lstStyle/>
          <a:p>
            <a:r>
              <a:rPr lang="en-US" sz="1200" dirty="0" smtClean="0">
                <a:latin typeface="Franklin Gothic Book" pitchFamily="34" charset="0"/>
              </a:rPr>
              <a:t>Note: Sources are OMB and CBO data.  Figures include discretionary HUD program funding for public housing, the Section 8 programs, homeless assistance, HOME, and smaller housing assistance programs, but not mortgage credit or community development programs. </a:t>
            </a:r>
            <a:endParaRPr lang="en-US" sz="1200" dirty="0">
              <a:latin typeface="Franklin Gothic Book" pitchFamily="34" charset="0"/>
            </a:endParaRPr>
          </a:p>
        </p:txBody>
      </p:sp>
      <p:sp>
        <p:nvSpPr>
          <p:cNvPr id="37901" name="Slide Number Placeholder 5"/>
          <p:cNvSpPr>
            <a:spLocks noGrp="1"/>
          </p:cNvSpPr>
          <p:nvPr>
            <p:ph type="sldNum" sz="quarter" idx="4294967295"/>
          </p:nvPr>
        </p:nvSpPr>
        <p:spPr bwMode="auto">
          <a:xfrm>
            <a:off x="8305800" y="15875"/>
            <a:ext cx="6858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3803A4A3-D459-4339-BB86-14E98D3CCA65}" type="slidenum">
              <a:rPr lang="en-US" smtClean="0">
                <a:latin typeface="Arial" pitchFamily="34" charset="0"/>
              </a:rPr>
              <a:pPr/>
              <a:t>6</a:t>
            </a:fld>
            <a:endParaRPr lang="en-US" smtClean="0">
              <a:latin typeface="Arial" pitchFamily="34" charset="0"/>
            </a:endParaRPr>
          </a:p>
        </p:txBody>
      </p:sp>
      <p:sp>
        <p:nvSpPr>
          <p:cNvPr id="37902" name="Title 1"/>
          <p:cNvSpPr txBox="1">
            <a:spLocks/>
          </p:cNvSpPr>
          <p:nvPr/>
        </p:nvSpPr>
        <p:spPr bwMode="auto">
          <a:xfrm>
            <a:off x="0" y="533400"/>
            <a:ext cx="9144000" cy="533400"/>
          </a:xfrm>
          <a:prstGeom prst="rect">
            <a:avLst/>
          </a:prstGeom>
          <a:noFill/>
          <a:ln w="9525">
            <a:noFill/>
            <a:miter lim="800000"/>
            <a:headEnd/>
            <a:tailEnd/>
          </a:ln>
        </p:spPr>
        <p:txBody>
          <a:bodyPr anchor="ctr"/>
          <a:lstStyle/>
          <a:p>
            <a:pPr algn="ctr"/>
            <a:r>
              <a:rPr lang="en-US" sz="2800" dirty="0" smtClean="0">
                <a:solidFill>
                  <a:srgbClr val="003467"/>
                </a:solidFill>
                <a:latin typeface="Franklin Gothic Medium" pitchFamily="34" charset="0"/>
              </a:rPr>
              <a:t>Three Waves of HUD Housing Assistance Cuts Since 2010</a:t>
            </a:r>
            <a:endParaRPr lang="en-US" sz="2800" dirty="0">
              <a:solidFill>
                <a:srgbClr val="003467"/>
              </a:solidFill>
              <a:latin typeface="Franklin Gothic Medium" pitchFamily="34" charset="0"/>
            </a:endParaRPr>
          </a:p>
        </p:txBody>
      </p:sp>
      <p:pic>
        <p:nvPicPr>
          <p:cNvPr id="3" name="Picture 2"/>
          <p:cNvPicPr>
            <a:picLocks noChangeAspect="1"/>
          </p:cNvPicPr>
          <p:nvPr/>
        </p:nvPicPr>
        <p:blipFill>
          <a:blip r:embed="rId3"/>
          <a:stretch>
            <a:fillRect/>
          </a:stretch>
        </p:blipFill>
        <p:spPr>
          <a:xfrm>
            <a:off x="1651447" y="1916217"/>
            <a:ext cx="5968553" cy="4332183"/>
          </a:xfrm>
          <a:prstGeom prst="rect">
            <a:avLst/>
          </a:prstGeom>
        </p:spPr>
      </p:pic>
    </p:spTree>
    <p:extLst>
      <p:ext uri="{BB962C8B-B14F-4D97-AF65-F5344CB8AC3E}">
        <p14:creationId xmlns:p14="http://schemas.microsoft.com/office/powerpoint/2010/main" val="11132564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2133" y="457200"/>
            <a:ext cx="7704667" cy="689504"/>
          </a:xfrm>
        </p:spPr>
        <p:txBody>
          <a:bodyPr/>
          <a:lstStyle/>
          <a:p>
            <a:r>
              <a:rPr lang="en-US" sz="4000" b="1" dirty="0" smtClean="0">
                <a:solidFill>
                  <a:schemeClr val="tx2"/>
                </a:solidFill>
              </a:rPr>
              <a:t>HCV 2013 Funding</a:t>
            </a:r>
            <a:endParaRPr lang="en-US" sz="4000" b="1" dirty="0">
              <a:solidFill>
                <a:schemeClr val="tx2"/>
              </a:solidFill>
            </a:endParaRPr>
          </a:p>
        </p:txBody>
      </p:sp>
      <p:sp>
        <p:nvSpPr>
          <p:cNvPr id="51202" name="Content Placeholder 1"/>
          <p:cNvSpPr>
            <a:spLocks noGrp="1"/>
          </p:cNvSpPr>
          <p:nvPr>
            <p:ph idx="1"/>
          </p:nvPr>
        </p:nvSpPr>
        <p:spPr bwMode="auto">
          <a:xfrm>
            <a:off x="609600" y="1371601"/>
            <a:ext cx="8314267" cy="4876800"/>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indent="0">
              <a:spcBef>
                <a:spcPts val="0"/>
              </a:spcBef>
              <a:spcAft>
                <a:spcPts val="900"/>
              </a:spcAft>
            </a:pPr>
            <a:r>
              <a:rPr lang="en-US" sz="2800" b="1" dirty="0" smtClean="0">
                <a:latin typeface="Franklin Gothic Book" pitchFamily="34" charset="0"/>
                <a:ea typeface="ＭＳ Ｐゴシック" pitchFamily="34" charset="-128"/>
              </a:rPr>
              <a:t> </a:t>
            </a:r>
            <a:r>
              <a:rPr lang="en-US" sz="3000" dirty="0" smtClean="0">
                <a:ea typeface="ＭＳ Ｐゴシック" pitchFamily="34" charset="-128"/>
              </a:rPr>
              <a:t>PHAs’ </a:t>
            </a:r>
            <a:r>
              <a:rPr lang="en-US" sz="3000" u="sng" dirty="0" smtClean="0">
                <a:ea typeface="ＭＳ Ｐゴシック" pitchFamily="34" charset="-128"/>
              </a:rPr>
              <a:t>CY</a:t>
            </a:r>
            <a:r>
              <a:rPr lang="en-US" sz="3000" dirty="0" smtClean="0">
                <a:ea typeface="ＭＳ Ｐゴシック" pitchFamily="34" charset="-128"/>
              </a:rPr>
              <a:t>13 renewal funding </a:t>
            </a:r>
            <a:r>
              <a:rPr lang="en-US" sz="3000" u="sng" dirty="0" smtClean="0">
                <a:ea typeface="ＭＳ Ｐゴシック" pitchFamily="34" charset="-128"/>
              </a:rPr>
              <a:t>eligibility</a:t>
            </a:r>
            <a:r>
              <a:rPr lang="en-US" sz="3000" dirty="0" smtClean="0">
                <a:ea typeface="ＭＳ Ｐゴシック" pitchFamily="34" charset="-128"/>
              </a:rPr>
              <a:t> is based on leasing/costs in CY12, adjusted for inflation and other factors.  (For MTWs, in accord with MTW agreement; generally pegged to a base year.)</a:t>
            </a:r>
            <a:endParaRPr lang="en-US" sz="1300" dirty="0" smtClean="0">
              <a:ea typeface="ＭＳ Ｐゴシック" pitchFamily="34" charset="-128"/>
            </a:endParaRPr>
          </a:p>
          <a:p>
            <a:pPr marL="400050" lvl="1" indent="0">
              <a:spcBef>
                <a:spcPts val="0"/>
              </a:spcBef>
              <a:spcAft>
                <a:spcPts val="900"/>
              </a:spcAft>
            </a:pPr>
            <a:r>
              <a:rPr lang="en-US" sz="3000" b="1" dirty="0" smtClean="0">
                <a:ea typeface="ＭＳ Ｐゴシック" pitchFamily="34" charset="-128"/>
              </a:rPr>
              <a:t> </a:t>
            </a:r>
            <a:r>
              <a:rPr lang="en-US" sz="3000" dirty="0" smtClean="0">
                <a:ea typeface="ＭＳ Ｐゴシック" pitchFamily="34" charset="-128"/>
              </a:rPr>
              <a:t>PHAs will receive just 94% of CY13 renewal eligibility, an unprecedented shortfall.  But allocations for Apr – Dec will average ~92%, as PHAs received higher amount in Jan – Mar.</a:t>
            </a:r>
            <a:endParaRPr lang="en-US" sz="1300" dirty="0" smtClean="0">
              <a:ea typeface="ＭＳ Ｐゴシック" pitchFamily="34" charset="-128"/>
            </a:endParaRPr>
          </a:p>
          <a:p>
            <a:pPr marL="0" indent="0">
              <a:spcBef>
                <a:spcPts val="0"/>
              </a:spcBef>
              <a:spcAft>
                <a:spcPts val="900"/>
              </a:spcAft>
            </a:pPr>
            <a:r>
              <a:rPr lang="en-US" sz="3000" dirty="0" smtClean="0">
                <a:ea typeface="ＭＳ Ｐゴシック" pitchFamily="34" charset="-128"/>
              </a:rPr>
              <a:t>$103M set aside to prevent terminations due to insufficient funds (and other purposes).</a:t>
            </a:r>
          </a:p>
          <a:p>
            <a:pPr marL="0" indent="0">
              <a:spcBef>
                <a:spcPts val="0"/>
              </a:spcBef>
              <a:spcAft>
                <a:spcPts val="900"/>
              </a:spcAft>
            </a:pPr>
            <a:r>
              <a:rPr lang="en-US" sz="3000" dirty="0" smtClean="0">
                <a:ea typeface="ＭＳ Ｐゴシック" pitchFamily="34" charset="-128"/>
              </a:rPr>
              <a:t>Administrative fees prorated at 69%.</a:t>
            </a:r>
          </a:p>
          <a:p>
            <a:pPr marL="0" indent="0">
              <a:spcBef>
                <a:spcPts val="0"/>
              </a:spcBef>
              <a:spcAft>
                <a:spcPts val="900"/>
              </a:spcAft>
            </a:pPr>
            <a:endParaRPr lang="en-US" sz="2800" b="1" dirty="0" smtClean="0">
              <a:latin typeface="Franklin Gothic Book" pitchFamily="34" charset="0"/>
              <a:ea typeface="ＭＳ Ｐゴシック" pitchFamily="34" charset="-128"/>
            </a:endParaRPr>
          </a:p>
          <a:p>
            <a:pPr marL="0" indent="0">
              <a:spcBef>
                <a:spcPts val="0"/>
              </a:spcBef>
              <a:spcAft>
                <a:spcPts val="900"/>
              </a:spcAft>
              <a:buNone/>
            </a:pPr>
            <a:endParaRPr lang="en-US" sz="2800" b="1" dirty="0" smtClean="0">
              <a:latin typeface="Franklin Gothic Book" pitchFamily="34" charset="0"/>
              <a:ea typeface="ＭＳ Ｐゴシック" pitchFamily="34" charset="-128"/>
            </a:endParaRPr>
          </a:p>
        </p:txBody>
      </p:sp>
      <p:sp>
        <p:nvSpPr>
          <p:cNvPr id="51203" name="Slide Number Placeholder 2"/>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10DC6E08-C23D-4B23-BFF6-497156017AFE}" type="slidenum">
              <a:rPr lang="en-US" smtClean="0">
                <a:latin typeface="Franklin Gothic Book" pitchFamily="34" charset="0"/>
                <a:ea typeface="Franklin Gothic Book" pitchFamily="34" charset="0"/>
                <a:cs typeface="Franklin Gothic Book" pitchFamily="34" charset="0"/>
              </a:rPr>
              <a:pPr fontAlgn="base">
                <a:spcBef>
                  <a:spcPct val="0"/>
                </a:spcBef>
                <a:spcAft>
                  <a:spcPct val="0"/>
                </a:spcAft>
              </a:pPr>
              <a:t>7</a:t>
            </a:fld>
            <a:endParaRPr lang="en-US" dirty="0" smtClean="0">
              <a:latin typeface="Franklin Gothic Book" pitchFamily="34" charset="0"/>
              <a:ea typeface="Franklin Gothic Book" pitchFamily="34" charset="0"/>
              <a:cs typeface="Franklin Gothic Book" pitchFamily="34" charset="0"/>
            </a:endParaRPr>
          </a:p>
        </p:txBody>
      </p:sp>
    </p:spTree>
    <p:extLst>
      <p:ext uri="{BB962C8B-B14F-4D97-AF65-F5344CB8AC3E}">
        <p14:creationId xmlns:p14="http://schemas.microsoft.com/office/powerpoint/2010/main" val="12228817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228600" y="457200"/>
            <a:ext cx="86106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solidFill>
                  <a:schemeClr val="tx2"/>
                </a:solidFill>
                <a:latin typeface="Franklin Gothic Medium" pitchFamily="34" charset="0"/>
                <a:ea typeface="ＭＳ Ｐゴシック" pitchFamily="34" charset="-128"/>
              </a:rPr>
              <a:t>	Prospects for FY 2014?</a:t>
            </a:r>
          </a:p>
        </p:txBody>
      </p:sp>
      <p:sp>
        <p:nvSpPr>
          <p:cNvPr id="3" name="Content Placeholder 2"/>
          <p:cNvSpPr>
            <a:spLocks noGrp="1"/>
          </p:cNvSpPr>
          <p:nvPr>
            <p:ph idx="1"/>
          </p:nvPr>
        </p:nvSpPr>
        <p:spPr>
          <a:xfrm>
            <a:off x="152400" y="1143000"/>
            <a:ext cx="8839200" cy="4800600"/>
          </a:xfrm>
        </p:spPr>
        <p:txBody>
          <a:bodyPr/>
          <a:lstStyle/>
          <a:p>
            <a:pPr>
              <a:spcBef>
                <a:spcPts val="0"/>
              </a:spcBef>
              <a:spcAft>
                <a:spcPts val="600"/>
              </a:spcAft>
              <a:defRPr/>
            </a:pPr>
            <a:r>
              <a:rPr lang="en-US" sz="2600" dirty="0" smtClean="0">
                <a:latin typeface="Franklin Gothic Book" panose="020B0503020102020204" pitchFamily="34" charset="0"/>
              </a:rPr>
              <a:t>Congress has not agreed on overall </a:t>
            </a:r>
            <a:r>
              <a:rPr lang="en-US" sz="2600" dirty="0">
                <a:latin typeface="Franklin Gothic Book" panose="020B0503020102020204" pitchFamily="34" charset="0"/>
              </a:rPr>
              <a:t>discretionary funding levels for FY </a:t>
            </a:r>
            <a:r>
              <a:rPr lang="en-US" sz="2600" dirty="0" smtClean="0">
                <a:latin typeface="Franklin Gothic Book" panose="020B0503020102020204" pitchFamily="34" charset="0"/>
              </a:rPr>
              <a:t>2014. To end the shutdown, Congress enacted a Continuing Resolution (CR) through Jan. 14, 2014 at the FY13 post-sequestration level.  Budget conference now underway; report due by Dec. 13.</a:t>
            </a:r>
            <a:endParaRPr lang="en-US" sz="2600" dirty="0">
              <a:latin typeface="Franklin Gothic Book" panose="020B0503020102020204" pitchFamily="34" charset="0"/>
            </a:endParaRPr>
          </a:p>
          <a:p>
            <a:pPr>
              <a:spcBef>
                <a:spcPts val="0"/>
              </a:spcBef>
              <a:spcAft>
                <a:spcPts val="600"/>
              </a:spcAft>
              <a:defRPr/>
            </a:pPr>
            <a:r>
              <a:rPr lang="en-US" sz="2600" b="1" dirty="0" smtClean="0">
                <a:latin typeface="Franklin Gothic Book" panose="020B0503020102020204" pitchFamily="34" charset="0"/>
              </a:rPr>
              <a:t>Opportunity: </a:t>
            </a:r>
            <a:r>
              <a:rPr lang="en-US" sz="2600" dirty="0" smtClean="0">
                <a:latin typeface="Franklin Gothic Book" panose="020B0503020102020204" pitchFamily="34" charset="0"/>
              </a:rPr>
              <a:t>Good deal </a:t>
            </a:r>
            <a:r>
              <a:rPr lang="en-US" sz="2600" dirty="0">
                <a:latin typeface="Franklin Gothic Book" panose="020B0503020102020204" pitchFamily="34" charset="0"/>
              </a:rPr>
              <a:t>could reduce or eliminate sequestration cuts </a:t>
            </a:r>
            <a:r>
              <a:rPr lang="en-US" sz="2600" dirty="0" smtClean="0">
                <a:latin typeface="Franklin Gothic Book" panose="020B0503020102020204" pitchFamily="34" charset="0"/>
              </a:rPr>
              <a:t>– opening path for Congress to complete omnibus for FY 2014</a:t>
            </a:r>
            <a:endParaRPr lang="en-US" sz="2600" dirty="0">
              <a:latin typeface="Franklin Gothic Book" panose="020B0503020102020204" pitchFamily="34" charset="0"/>
            </a:endParaRPr>
          </a:p>
          <a:p>
            <a:pPr>
              <a:spcBef>
                <a:spcPts val="0"/>
              </a:spcBef>
              <a:spcAft>
                <a:spcPts val="600"/>
              </a:spcAft>
              <a:defRPr/>
            </a:pPr>
            <a:r>
              <a:rPr lang="en-US" sz="2600" b="1" dirty="0" smtClean="0">
                <a:latin typeface="Franklin Gothic Book" panose="020B0503020102020204" pitchFamily="34" charset="0"/>
              </a:rPr>
              <a:t>Risk: </a:t>
            </a:r>
            <a:r>
              <a:rPr lang="en-US" sz="2600" dirty="0" smtClean="0">
                <a:latin typeface="Franklin Gothic Book" panose="020B0503020102020204" pitchFamily="34" charset="0"/>
              </a:rPr>
              <a:t>Bad deal could replace sequestration </a:t>
            </a:r>
            <a:r>
              <a:rPr lang="en-US" sz="2600" dirty="0">
                <a:latin typeface="Franklin Gothic Book" panose="020B0503020102020204" pitchFamily="34" charset="0"/>
              </a:rPr>
              <a:t>with </a:t>
            </a:r>
            <a:r>
              <a:rPr lang="en-US" sz="2600" dirty="0" smtClean="0">
                <a:latin typeface="Franklin Gothic Book" panose="020B0503020102020204" pitchFamily="34" charset="0"/>
              </a:rPr>
              <a:t>other cuts </a:t>
            </a:r>
            <a:r>
              <a:rPr lang="en-US" sz="2600" dirty="0">
                <a:latin typeface="Franklin Gothic Book" panose="020B0503020102020204" pitchFamily="34" charset="0"/>
              </a:rPr>
              <a:t>in entitlement safety net or </a:t>
            </a:r>
            <a:r>
              <a:rPr lang="en-US" sz="2600" dirty="0" smtClean="0">
                <a:latin typeface="Franklin Gothic Book" panose="020B0503020102020204" pitchFamily="34" charset="0"/>
              </a:rPr>
              <a:t>NDD programs</a:t>
            </a:r>
          </a:p>
          <a:p>
            <a:pPr>
              <a:spcBef>
                <a:spcPts val="0"/>
              </a:spcBef>
              <a:spcAft>
                <a:spcPts val="600"/>
              </a:spcAft>
              <a:defRPr/>
            </a:pPr>
            <a:r>
              <a:rPr lang="en-US" sz="2600" b="1" dirty="0"/>
              <a:t>Default option</a:t>
            </a:r>
            <a:r>
              <a:rPr lang="en-US" sz="2600" dirty="0"/>
              <a:t> is full-year CR, with no changes in sequestration or discretionary funding caps; may include “anomalies” (i.e., funding adjustments</a:t>
            </a:r>
            <a:r>
              <a:rPr lang="en-US" sz="2600" dirty="0" smtClean="0"/>
              <a:t>)</a:t>
            </a:r>
            <a:endParaRPr lang="en-US" sz="2600" dirty="0">
              <a:latin typeface="Franklin Gothic Book" panose="020B0503020102020204" pitchFamily="34" charset="0"/>
            </a:endParaRPr>
          </a:p>
          <a:p>
            <a:pPr>
              <a:spcBef>
                <a:spcPts val="0"/>
              </a:spcBef>
              <a:spcAft>
                <a:spcPts val="600"/>
              </a:spcAft>
              <a:defRPr/>
            </a:pPr>
            <a:endParaRPr lang="en-US" sz="2600" dirty="0" smtClean="0"/>
          </a:p>
        </p:txBody>
      </p:sp>
      <p:sp>
        <p:nvSpPr>
          <p:cNvPr id="5939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E5CF9C6-37D6-4511-83B3-82CB91956F7D}" type="slidenum">
              <a:rPr lang="en-US" smtClean="0">
                <a:solidFill>
                  <a:srgbClr val="FFFFFF"/>
                </a:solidFill>
                <a:latin typeface="Franklin Gothic Book" pitchFamily="34" charset="0"/>
                <a:ea typeface="Franklin Gothic Book" pitchFamily="34" charset="0"/>
                <a:cs typeface="Franklin Gothic Book" pitchFamily="34" charset="0"/>
              </a:rPr>
              <a:pPr fontAlgn="base">
                <a:spcBef>
                  <a:spcPct val="0"/>
                </a:spcBef>
                <a:spcAft>
                  <a:spcPct val="0"/>
                </a:spcAft>
              </a:pPr>
              <a:t>8</a:t>
            </a:fld>
            <a:endParaRPr lang="en-US" dirty="0" smtClean="0">
              <a:solidFill>
                <a:srgbClr val="FFFFFF"/>
              </a:solidFill>
              <a:latin typeface="Franklin Gothic Book" pitchFamily="34" charset="0"/>
              <a:ea typeface="Franklin Gothic Book" pitchFamily="34" charset="0"/>
              <a:cs typeface="Franklin Gothic Book" pitchFamily="34" charset="0"/>
            </a:endParaRPr>
          </a:p>
        </p:txBody>
      </p:sp>
      <p:sp>
        <p:nvSpPr>
          <p:cNvPr id="59398" name="Slide Number Placeholder 2"/>
          <p:cNvSpPr txBox="1">
            <a:spLocks/>
          </p:cNvSpPr>
          <p:nvPr/>
        </p:nvSpPr>
        <p:spPr bwMode="auto">
          <a:xfrm>
            <a:off x="8229600" y="92075"/>
            <a:ext cx="533400" cy="365125"/>
          </a:xfrm>
          <a:prstGeom prst="rect">
            <a:avLst/>
          </a:prstGeom>
          <a:noFill/>
          <a:ln w="9525">
            <a:noFill/>
            <a:miter lim="800000"/>
            <a:headEnd/>
            <a:tailEnd/>
          </a:ln>
        </p:spPr>
        <p:txBody>
          <a:bodyPr/>
          <a:lstStyle/>
          <a:p>
            <a:pPr algn="ctr" defTabSz="914400"/>
            <a:fld id="{6F5116B2-373D-49EE-8C49-D4B2D82644BA}" type="slidenum">
              <a:rPr lang="en-US" sz="1400">
                <a:solidFill>
                  <a:srgbClr val="FFFFFF"/>
                </a:solidFill>
                <a:latin typeface="Franklin Gothic Book" pitchFamily="34" charset="0"/>
                <a:ea typeface="Franklin Gothic Book" pitchFamily="34" charset="0"/>
                <a:cs typeface="Franklin Gothic Book" pitchFamily="34" charset="0"/>
              </a:rPr>
              <a:pPr algn="ctr" defTabSz="914400"/>
              <a:t>8</a:t>
            </a:fld>
            <a:endParaRPr lang="en-US" sz="1400">
              <a:solidFill>
                <a:srgbClr val="FFFFFF"/>
              </a:solidFill>
              <a:latin typeface="Franklin Gothic Book" pitchFamily="34" charset="0"/>
              <a:ea typeface="Franklin Gothic Book" pitchFamily="34" charset="0"/>
              <a:cs typeface="Franklin Gothic Book" pitchFamily="34" charset="0"/>
            </a:endParaRPr>
          </a:p>
        </p:txBody>
      </p:sp>
    </p:spTree>
    <p:extLst>
      <p:ext uri="{BB962C8B-B14F-4D97-AF65-F5344CB8AC3E}">
        <p14:creationId xmlns:p14="http://schemas.microsoft.com/office/powerpoint/2010/main" val="9355485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13639</TotalTime>
  <Words>2491</Words>
  <Application>Microsoft Office PowerPoint</Application>
  <PresentationFormat>On-screen Show (4:3)</PresentationFormat>
  <Paragraphs>232</Paragraphs>
  <Slides>18</Slides>
  <Notes>16</Notes>
  <HiddenSlides>4</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3_Office Theme</vt:lpstr>
      <vt:lpstr>5_Office Theme</vt:lpstr>
      <vt:lpstr>6_Office Theme</vt:lpstr>
      <vt:lpstr>7_Office Theme</vt:lpstr>
      <vt:lpstr>8_Office Theme</vt:lpstr>
      <vt:lpstr>4_Office Theme</vt:lpstr>
      <vt:lpstr>Funding Outlook for the Housing Choice Voucher Program</vt:lpstr>
      <vt:lpstr>HCV Funding Policy</vt:lpstr>
      <vt:lpstr>PowerPoint Presentation</vt:lpstr>
      <vt:lpstr>PowerPoint Presentation</vt:lpstr>
      <vt:lpstr>PowerPoint Presentation</vt:lpstr>
      <vt:lpstr>PowerPoint Presentation</vt:lpstr>
      <vt:lpstr>PowerPoint Presentation</vt:lpstr>
      <vt:lpstr>HCV 2013 Funding</vt:lpstr>
      <vt:lpstr> Prospects for FY 2014?</vt:lpstr>
      <vt:lpstr>PowerPoint Presentation</vt:lpstr>
      <vt:lpstr>PowerPoint Presentation</vt:lpstr>
      <vt:lpstr>Possible Impacts of Inadequate Full-Year CR</vt:lpstr>
      <vt:lpstr>PowerPoint Presentation</vt:lpstr>
      <vt:lpstr>Possible Impacts of Inadequate Full-Year CR</vt:lpstr>
      <vt:lpstr>2014 HCV Funding Goals</vt:lpstr>
      <vt:lpstr>Using Historical Voucher Data to Show Harm</vt:lpstr>
      <vt:lpstr>Making the Case</vt:lpstr>
      <vt:lpstr>Useful CBPP Resources</vt:lpstr>
    </vt:vector>
  </TitlesOfParts>
  <Company>Center on Budget Policy and Priorities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Bremner</dc:creator>
  <cp:lastModifiedBy>Maritza Martinez</cp:lastModifiedBy>
  <cp:revision>903</cp:revision>
  <cp:lastPrinted>2013-10-11T15:14:48Z</cp:lastPrinted>
  <dcterms:created xsi:type="dcterms:W3CDTF">2011-03-03T20:40:26Z</dcterms:created>
  <dcterms:modified xsi:type="dcterms:W3CDTF">2013-10-31T17:46:19Z</dcterms:modified>
</cp:coreProperties>
</file>