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408" r:id="rId3"/>
    <p:sldId id="409" r:id="rId4"/>
    <p:sldId id="410" r:id="rId5"/>
    <p:sldId id="426" r:id="rId6"/>
    <p:sldId id="427" r:id="rId7"/>
    <p:sldId id="448" r:id="rId8"/>
    <p:sldId id="428" r:id="rId9"/>
    <p:sldId id="449" r:id="rId10"/>
    <p:sldId id="446" r:id="rId11"/>
    <p:sldId id="447" r:id="rId12"/>
    <p:sldId id="440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o Frenk" initials="JF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25"/>
    <a:srgbClr val="B50F1A"/>
    <a:srgbClr val="870C1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89430" autoAdjust="0"/>
  </p:normalViewPr>
  <p:slideViewPr>
    <p:cSldViewPr snapToGrid="0"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A8933-3C42-4131-A9D8-43514E1B5F69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757AB-21F1-4633-877F-AEA720319B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11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22A96F-D11F-44B8-BCED-62DEEED33151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C6B9F7F-2105-4FBC-9362-CE96B21C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68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</a:t>
            </a:r>
            <a:r>
              <a:rPr lang="en-US" baseline="0" dirty="0" smtClean="0"/>
              <a:t> the US </a:t>
            </a:r>
            <a:r>
              <a:rPr lang="en-US" dirty="0" smtClean="0"/>
              <a:t>just spends a lot of money on medical care.  For every dollar we spend, Norway spends about 67 cents.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5228-D3E3-D146-8BFA-3C81C61288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6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Here’s another way to look at it over time.  What you see is that the US has always been among the most expensive, but it’s really only</a:t>
            </a:r>
            <a:r>
              <a:rPr lang="en-US" baseline="0" dirty="0" smtClean="0"/>
              <a:t> since 1980 that we broke away from everyone else.  So why does our system cost so much?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5228-D3E3-D146-8BFA-3C81C61288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0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53AD2D-5308-4E4C-A683-DD7B611E0B39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72000" cy="34290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0"/>
                <a:cs typeface="ＭＳ Ｐゴシック" charset="0"/>
              </a:rPr>
              <a:t>Here’s an overall ranking on different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measures.  We spend a lot of time comparing our system with Canada’s, and Canada ends up looking good, only In comparison with us.  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DA3FE-2A6B-4AF9-94AA-4ED02C8A8D9A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E504-EFD0-415C-A4AF-F4EF08AA6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29322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202F-5D48-476E-B257-70B84527C0CB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67B43-DB28-45AF-9653-3288C0C21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34E53-C817-4BE4-B7D2-51573F8F57C6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FFBF-9AA3-43B6-A38D-6D5E1FD07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1775" y="1066800"/>
            <a:ext cx="4265613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066800"/>
            <a:ext cx="4265612" cy="2436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1775" y="3656013"/>
            <a:ext cx="4265613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656013"/>
            <a:ext cx="4265612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9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SPH Logo Transparent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9263" y="6359525"/>
            <a:ext cx="21939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2311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B50F1A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616"/>
            <a:ext cx="8229600" cy="48885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E641-ADC5-4DBD-9C6D-45C29CDBC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9CEFA-6D1B-4691-9103-7F292209EE61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B7DB-3C06-4871-9C36-DF2C9CA47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ACA05-B963-46F4-B920-AAEB8650DA66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666BC-1801-4787-A76E-857309019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78D38-F87A-434F-BD93-35660977C3D9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70328-7B75-491F-9F32-6CC647FCF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E60D-2EB9-4646-AE0C-E8722F92296B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D67AC-3C85-43A2-9BD5-E4A7C7184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D239F-CF8F-4EBD-85A1-21E356254F58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6532-A96B-45E9-A83B-6317528A7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FAB7-BB6C-47A8-A7EA-72631F0F07EB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1AC2D-D390-417C-BCCA-6CB0C715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D2B9B-94EB-46A2-BBAA-65A4BA63761C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288CD-BEC5-4867-A20C-B1E4740F8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81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EBA81A-67AC-4BE7-88FA-3F8DE3984E6B}" type="datetimeFigureOut">
              <a:rPr lang="en-US"/>
              <a:pPr>
                <a:defRPr/>
              </a:pPr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9335EB-F1EC-46AE-8916-5C89AD6B7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>
            <a:grayscl/>
            <a:lum bright="58000" contrast="-35000"/>
          </a:blip>
          <a:srcRect/>
          <a:stretch>
            <a:fillRect/>
          </a:stretch>
        </p:blipFill>
        <p:spPr bwMode="auto">
          <a:xfrm>
            <a:off x="0" y="0"/>
            <a:ext cx="9144000" cy="1127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geongeneral.gov/initiatives/prevention/strategy/clinical-and-community-preventive-services.html" TargetMode="External"/><Relationship Id="rId2" Type="http://schemas.openxmlformats.org/officeDocument/2006/relationships/hyperlink" Target="http://www.surgeongeneral.gov/initiatives/prevention/strategy/healthy-and-safe-community-environment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geongeneral.gov/initiatives/prevention/strategy/elimination-of-health-disparities.html" TargetMode="External"/><Relationship Id="rId2" Type="http://schemas.openxmlformats.org/officeDocument/2006/relationships/hyperlink" Target="http://www.surgeongeneral.gov/initiatives/prevention/strategy/empowered-peopl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8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lumMod val="6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8" descr="HSPH Logo Transparen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539433"/>
            <a:ext cx="48514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90600" y="3840480"/>
            <a:ext cx="38908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John E McDonough, </a:t>
            </a:r>
            <a:r>
              <a:rPr lang="en-US" sz="2000" dirty="0" smtClean="0"/>
              <a:t>DPH</a:t>
            </a:r>
            <a:r>
              <a:rPr lang="en-US" sz="2000" dirty="0"/>
              <a:t>, </a:t>
            </a:r>
            <a:r>
              <a:rPr lang="en-US" sz="2000" dirty="0" smtClean="0"/>
              <a:t>MPA</a:t>
            </a:r>
            <a:endParaRPr lang="en-US" sz="2000" dirty="0"/>
          </a:p>
          <a:p>
            <a:r>
              <a:rPr lang="en-US" sz="2000" dirty="0"/>
              <a:t>Harvard School of Public Health</a:t>
            </a:r>
          </a:p>
          <a:p>
            <a:r>
              <a:rPr lang="en-US" sz="2000" dirty="0" smtClean="0"/>
              <a:t>October, 2013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grayscl/>
            <a:lum contrast="-35000"/>
          </a:blip>
          <a:srcRect/>
          <a:stretch>
            <a:fillRect/>
          </a:stretch>
        </p:blipFill>
        <p:spPr bwMode="auto">
          <a:xfrm>
            <a:off x="0" y="2220026"/>
            <a:ext cx="9144000" cy="1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Title 1"/>
          <p:cNvSpPr>
            <a:spLocks noGrp="1"/>
          </p:cNvSpPr>
          <p:nvPr>
            <p:ph type="ctrTitle"/>
          </p:nvPr>
        </p:nvSpPr>
        <p:spPr>
          <a:xfrm>
            <a:off x="1009650" y="2190750"/>
            <a:ext cx="7391400" cy="1470025"/>
          </a:xfrm>
        </p:spPr>
        <p:txBody>
          <a:bodyPr/>
          <a:lstStyle/>
          <a:p>
            <a:pPr algn="l" eaLnBrk="1" hangingPunct="1"/>
            <a:r>
              <a:rPr lang="es-AR" sz="3200" b="1" u="sng" dirty="0" smtClean="0">
                <a:solidFill>
                  <a:schemeClr val="bg1"/>
                </a:solidFill>
              </a:rPr>
              <a:t>Housing, Health and U.S. Health Reform:</a:t>
            </a:r>
            <a:br>
              <a:rPr lang="es-AR" sz="3200" b="1" u="sng" dirty="0" smtClean="0">
                <a:solidFill>
                  <a:schemeClr val="bg1"/>
                </a:solidFill>
              </a:rPr>
            </a:br>
            <a:r>
              <a:rPr lang="es-AR" sz="3200" b="1" u="sng" dirty="0" smtClean="0">
                <a:solidFill>
                  <a:schemeClr val="bg1"/>
                </a:solidFill>
              </a:rPr>
              <a:t>New Opportunities for Convergence</a:t>
            </a:r>
            <a:endParaRPr lang="en-US" sz="3200" b="1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2208530"/>
            <a:ext cx="9155113" cy="46038"/>
          </a:xfrm>
          <a:prstGeom prst="rect">
            <a:avLst/>
          </a:prstGeom>
          <a:solidFill>
            <a:srgbClr val="B2073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50800" dir="5400000">
              <a:srgbClr val="000000">
                <a:alpha val="31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3549650"/>
            <a:ext cx="9155113" cy="46038"/>
          </a:xfrm>
          <a:prstGeom prst="rect">
            <a:avLst/>
          </a:prstGeom>
          <a:solidFill>
            <a:srgbClr val="B2073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88900" dist="50800" dir="5400000">
              <a:srgbClr val="000000">
                <a:alpha val="31000"/>
              </a:srgb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371600"/>
            <a:ext cx="5150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Programs in Leadership Development</a:t>
            </a:r>
            <a:endParaRPr lang="en-US" sz="2400" b="1" i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National Prevention Strategy-1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481"/>
            <a:ext cx="8229600" cy="5806652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u="sng" dirty="0"/>
              <a:t>National Prevention Strategy/</a:t>
            </a:r>
            <a:r>
              <a:rPr lang="en-US" sz="3100" b="1" u="sng" dirty="0" smtClean="0"/>
              <a:t>Council: Strategic </a:t>
            </a:r>
            <a:r>
              <a:rPr lang="en-US" sz="3100" b="1" u="sng" dirty="0"/>
              <a:t>Directions</a:t>
            </a:r>
          </a:p>
          <a:p>
            <a:r>
              <a:rPr lang="en-US" b="1" dirty="0">
                <a:hlinkClick r:id="rId2"/>
              </a:rPr>
              <a:t>Healthy and Safe Community Environments:</a:t>
            </a:r>
            <a:r>
              <a:rPr lang="en-US" dirty="0"/>
              <a:t> </a:t>
            </a:r>
            <a:r>
              <a:rPr lang="en-US" dirty="0" smtClean="0"/>
              <a:t>Create</a:t>
            </a:r>
            <a:r>
              <a:rPr lang="en-US" dirty="0"/>
              <a:t> </a:t>
            </a:r>
            <a:r>
              <a:rPr lang="en-US" dirty="0" smtClean="0"/>
              <a:t>and sustain</a:t>
            </a:r>
            <a:r>
              <a:rPr lang="en-US" dirty="0"/>
              <a:t>, </a:t>
            </a:r>
            <a:r>
              <a:rPr lang="en-US" dirty="0" smtClean="0"/>
              <a:t>communities </a:t>
            </a:r>
            <a:r>
              <a:rPr lang="en-US" dirty="0"/>
              <a:t>that promote </a:t>
            </a:r>
            <a:r>
              <a:rPr lang="en-US" dirty="0" smtClean="0"/>
              <a:t>health/wellness </a:t>
            </a:r>
            <a:r>
              <a:rPr lang="en-US" dirty="0"/>
              <a:t>through prevention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2900" dirty="0"/>
              <a:t>Improve quality of air, land, and water.</a:t>
            </a:r>
          </a:p>
          <a:p>
            <a:pPr lvl="1"/>
            <a:r>
              <a:rPr lang="en-US" sz="2900" dirty="0" smtClean="0"/>
              <a:t>Design/promote </a:t>
            </a:r>
            <a:r>
              <a:rPr lang="en-US" sz="2900" dirty="0"/>
              <a:t>affordable, accessible, safe, </a:t>
            </a:r>
            <a:r>
              <a:rPr lang="en-US" sz="2900" dirty="0" smtClean="0"/>
              <a:t>healthy </a:t>
            </a:r>
            <a:r>
              <a:rPr lang="en-US" sz="2900" dirty="0"/>
              <a:t>housing.</a:t>
            </a:r>
          </a:p>
          <a:p>
            <a:pPr lvl="1"/>
            <a:r>
              <a:rPr lang="en-US" sz="2900" dirty="0"/>
              <a:t>Maintain a skilled, cross-trained, </a:t>
            </a:r>
            <a:r>
              <a:rPr lang="en-US" sz="2900" dirty="0" smtClean="0"/>
              <a:t>diverse </a:t>
            </a:r>
            <a:r>
              <a:rPr lang="en-US" sz="2900" dirty="0"/>
              <a:t>prevention workforce</a:t>
            </a:r>
            <a:r>
              <a:rPr lang="en-US" sz="2900" dirty="0" smtClean="0"/>
              <a:t>.</a:t>
            </a:r>
            <a:endParaRPr lang="en-US" sz="2900" dirty="0"/>
          </a:p>
          <a:p>
            <a:r>
              <a:rPr lang="en-US" b="1" dirty="0">
                <a:hlinkClick r:id="rId3"/>
              </a:rPr>
              <a:t>Clinical and Community Preventive Services:</a:t>
            </a:r>
            <a:r>
              <a:rPr lang="en-US" dirty="0"/>
              <a:t> Ensure that </a:t>
            </a:r>
            <a:r>
              <a:rPr lang="en-US" dirty="0" smtClean="0"/>
              <a:t>health </a:t>
            </a:r>
            <a:r>
              <a:rPr lang="en-US" dirty="0"/>
              <a:t>care and community prevention efforts are available, integrated, and mutually reinforcing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sz="2900" dirty="0"/>
              <a:t>Support </a:t>
            </a:r>
            <a:r>
              <a:rPr lang="en-US" sz="2900" dirty="0" smtClean="0"/>
              <a:t>community</a:t>
            </a:r>
            <a:r>
              <a:rPr lang="en-US" sz="2900" dirty="0"/>
              <a:t>-based preventive services and enhance linkages with clinical care.</a:t>
            </a:r>
          </a:p>
          <a:p>
            <a:pPr lvl="1"/>
            <a:r>
              <a:rPr lang="en-US" sz="2900" dirty="0"/>
              <a:t>Reduce barriers to </a:t>
            </a:r>
            <a:r>
              <a:rPr lang="en-US" sz="2900" dirty="0" smtClean="0"/>
              <a:t>clinical/community </a:t>
            </a:r>
            <a:r>
              <a:rPr lang="en-US" sz="2900" dirty="0"/>
              <a:t>preventive </a:t>
            </a:r>
            <a:r>
              <a:rPr lang="en-US" sz="2900" dirty="0" smtClean="0"/>
              <a:t>services among at-risk populations.</a:t>
            </a:r>
            <a:endParaRPr lang="en-US" sz="2900" dirty="0"/>
          </a:p>
          <a:p>
            <a:pPr lvl="1"/>
            <a:r>
              <a:rPr lang="en-US" sz="2900" dirty="0" smtClean="0"/>
              <a:t>Coordinate/integrate clinical</a:t>
            </a:r>
            <a:r>
              <a:rPr lang="en-US" sz="2900" dirty="0"/>
              <a:t>, behavioral, and complementary health strategies</a:t>
            </a:r>
            <a:r>
              <a:rPr lang="en-US" sz="2900" dirty="0" smtClean="0"/>
              <a:t>.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389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National Prevention Strategy-2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615"/>
            <a:ext cx="8229600" cy="578971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hlinkClick r:id="rId2"/>
              </a:rPr>
              <a:t>Empowered People:</a:t>
            </a:r>
            <a:r>
              <a:rPr lang="en-US" dirty="0"/>
              <a:t> Support people in making healthy choices.</a:t>
            </a:r>
          </a:p>
          <a:p>
            <a:pPr lvl="1"/>
            <a:r>
              <a:rPr lang="en-US" sz="2900" dirty="0"/>
              <a:t>Provide people with </a:t>
            </a:r>
            <a:r>
              <a:rPr lang="en-US" sz="2900" dirty="0" smtClean="0"/>
              <a:t>tools/information </a:t>
            </a:r>
            <a:r>
              <a:rPr lang="en-US" sz="2900" dirty="0"/>
              <a:t>to make healthy choices.</a:t>
            </a:r>
          </a:p>
          <a:p>
            <a:pPr lvl="1"/>
            <a:r>
              <a:rPr lang="en-US" sz="2900" dirty="0"/>
              <a:t>Promote positive social interactions and support healthy decision making.</a:t>
            </a:r>
          </a:p>
          <a:p>
            <a:pPr lvl="1"/>
            <a:r>
              <a:rPr lang="en-US" sz="2900" dirty="0"/>
              <a:t>Empower people/communities to plan/implement prevention policies and programs.</a:t>
            </a:r>
          </a:p>
          <a:p>
            <a:pPr lvl="1"/>
            <a:r>
              <a:rPr lang="en-US" sz="2900" dirty="0"/>
              <a:t>Improve education and employment opportunities.</a:t>
            </a:r>
          </a:p>
          <a:p>
            <a:r>
              <a:rPr lang="en-US" b="1" dirty="0">
                <a:hlinkClick r:id="rId3"/>
              </a:rPr>
              <a:t>Elimination of Health Disparities:</a:t>
            </a:r>
            <a:r>
              <a:rPr lang="en-US" dirty="0"/>
              <a:t> Eliminate disparities, improve quality of life for all Americans.</a:t>
            </a:r>
          </a:p>
          <a:p>
            <a:pPr lvl="1"/>
            <a:r>
              <a:rPr lang="en-US" sz="2900" dirty="0"/>
              <a:t>Ensure a strategic focus on communities at greatest risk.</a:t>
            </a:r>
          </a:p>
          <a:p>
            <a:pPr lvl="1"/>
            <a:r>
              <a:rPr lang="en-US" sz="2900" dirty="0"/>
              <a:t>Reduce disparities in access to quality health care.</a:t>
            </a:r>
          </a:p>
          <a:p>
            <a:pPr lvl="1"/>
            <a:r>
              <a:rPr lang="en-US" sz="2900" dirty="0"/>
              <a:t>Increase the capacity of the prevention workforce to identify and address disparities.</a:t>
            </a:r>
          </a:p>
          <a:p>
            <a:pPr lvl="1"/>
            <a:r>
              <a:rPr lang="en-US" sz="2900" dirty="0"/>
              <a:t>Support research to identify </a:t>
            </a:r>
            <a:r>
              <a:rPr lang="en-US" sz="2900" dirty="0" smtClean="0"/>
              <a:t>strategies </a:t>
            </a:r>
            <a:r>
              <a:rPr lang="en-US" sz="2900" dirty="0"/>
              <a:t>to eliminate </a:t>
            </a:r>
            <a:r>
              <a:rPr lang="en-US" sz="2900" dirty="0" smtClean="0"/>
              <a:t>disparities</a:t>
            </a:r>
            <a:r>
              <a:rPr lang="en-US" sz="2900" dirty="0"/>
              <a:t>.</a:t>
            </a:r>
          </a:p>
          <a:p>
            <a:pPr lvl="1"/>
            <a:r>
              <a:rPr lang="en-US" sz="2900" dirty="0"/>
              <a:t>Standardize and collect data to </a:t>
            </a:r>
            <a:r>
              <a:rPr lang="en-US" sz="2900" dirty="0" smtClean="0"/>
              <a:t>identify </a:t>
            </a:r>
            <a:r>
              <a:rPr lang="en-US" sz="2900" dirty="0"/>
              <a:t>and address disparities.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59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39" y="1208578"/>
            <a:ext cx="8183880" cy="52425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Familiarize yourselves with aspects of health reform that advance better housing and communities</a:t>
            </a:r>
          </a:p>
          <a:p>
            <a:r>
              <a:rPr lang="en-US" dirty="0" smtClean="0"/>
              <a:t>Start conversations with:</a:t>
            </a:r>
          </a:p>
          <a:p>
            <a:pPr lvl="1"/>
            <a:r>
              <a:rPr lang="en-US" dirty="0" smtClean="0"/>
              <a:t>Health insurance companies</a:t>
            </a:r>
          </a:p>
          <a:p>
            <a:pPr lvl="1"/>
            <a:r>
              <a:rPr lang="en-US" dirty="0" smtClean="0"/>
              <a:t>Hospital systems</a:t>
            </a:r>
          </a:p>
          <a:p>
            <a:pPr lvl="1"/>
            <a:r>
              <a:rPr lang="en-US" dirty="0" smtClean="0"/>
              <a:t>State government and localities with forward thinking leadership</a:t>
            </a:r>
          </a:p>
          <a:p>
            <a:pPr lvl="1"/>
            <a:r>
              <a:rPr lang="en-US" dirty="0" smtClean="0"/>
              <a:t>The public health community</a:t>
            </a:r>
          </a:p>
          <a:p>
            <a:r>
              <a:rPr lang="en-US" dirty="0" smtClean="0"/>
              <a:t>Start a new roundtable on housing and health (or health and housing)</a:t>
            </a:r>
          </a:p>
          <a:p>
            <a:r>
              <a:rPr lang="en-US" dirty="0" smtClean="0"/>
              <a:t>Recognize that we’re in a new era with new opportunities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880" y="272575"/>
            <a:ext cx="8183880" cy="77724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Suggestions for You</a:t>
            </a:r>
            <a:endParaRPr lang="en-US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Presentation Outline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7617"/>
            <a:ext cx="8356600" cy="475678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US health reform?</a:t>
            </a:r>
          </a:p>
          <a:p>
            <a:r>
              <a:rPr lang="en-US" sz="3200" dirty="0" smtClean="0"/>
              <a:t>What does the Affordable Care Act do?</a:t>
            </a:r>
          </a:p>
          <a:p>
            <a:pPr lvl="1"/>
            <a:r>
              <a:rPr lang="en-US" sz="2800" dirty="0" smtClean="0"/>
              <a:t>Generally and connections to housing</a:t>
            </a:r>
          </a:p>
          <a:p>
            <a:r>
              <a:rPr lang="en-US" sz="3200" dirty="0" smtClean="0"/>
              <a:t>New Opportunities to Align Housing and Health</a:t>
            </a:r>
          </a:p>
          <a:p>
            <a:pPr lvl="1"/>
            <a:r>
              <a:rPr lang="en-US" sz="2800" dirty="0" smtClean="0"/>
              <a:t>Coverage and Access</a:t>
            </a:r>
          </a:p>
          <a:p>
            <a:pPr lvl="1"/>
            <a:r>
              <a:rPr lang="en-US" sz="2800" dirty="0" smtClean="0"/>
              <a:t>Delivery System Reform and Global Payments</a:t>
            </a:r>
          </a:p>
          <a:p>
            <a:pPr lvl="1"/>
            <a:r>
              <a:rPr lang="en-US" sz="2800" dirty="0" smtClean="0"/>
              <a:t>Public Health/Prevention/Wellness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2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19" y="195257"/>
            <a:ext cx="8229600" cy="812311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Health Spending Per Capita, 2009</a:t>
            </a:r>
            <a:br>
              <a:rPr lang="en-US" sz="3600" b="1" u="sng" dirty="0" smtClean="0"/>
            </a:br>
            <a:r>
              <a:rPr lang="en-US" sz="3200" b="1" u="sng" dirty="0" smtClean="0"/>
              <a:t>Adjusted for Differences in Cost of Living</a:t>
            </a:r>
            <a:endParaRPr lang="en-US" sz="3200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3713" r="2107" b="-234"/>
          <a:stretch/>
        </p:blipFill>
        <p:spPr>
          <a:xfrm>
            <a:off x="457200" y="1460962"/>
            <a:ext cx="8056230" cy="5397038"/>
          </a:xfrm>
        </p:spPr>
      </p:pic>
    </p:spTree>
    <p:extLst>
      <p:ext uri="{BB962C8B-B14F-4D97-AF65-F5344CB8AC3E}">
        <p14:creationId xmlns:p14="http://schemas.microsoft.com/office/powerpoint/2010/main" val="275317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248" y="282735"/>
            <a:ext cx="7513562" cy="556382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Health Spending as Share of GDP</a:t>
            </a:r>
            <a:endParaRPr lang="en-US" sz="3600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1517" b="-3628"/>
          <a:stretch/>
        </p:blipFill>
        <p:spPr>
          <a:xfrm>
            <a:off x="367394" y="1159051"/>
            <a:ext cx="8181975" cy="5375564"/>
          </a:xfrm>
        </p:spPr>
      </p:pic>
    </p:spTree>
    <p:extLst>
      <p:ext uri="{BB962C8B-B14F-4D97-AF65-F5344CB8AC3E}">
        <p14:creationId xmlns:p14="http://schemas.microsoft.com/office/powerpoint/2010/main" val="323129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6038" y="5797550"/>
            <a:ext cx="8153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Note: * Estimate. Expenditures shown in $US PPP (purchasing power parity).</a:t>
            </a:r>
          </a:p>
          <a:p>
            <a:r>
              <a:rPr lang="en-US" sz="1200"/>
              <a:t>Source: Calculated by The Commonwealth Fund based on 2007 International Health Policy Survey; 2008 International Health Policy Survey of Sicker Adults; 2009 International Health Policy Survey of Primary Care Physicians; Commonwealth Fund Commission on a High Performance Health System National Scorecard; and Organization for Economic Cooperation and Development, </a:t>
            </a:r>
            <a:r>
              <a:rPr lang="en-US" sz="1200" i="1"/>
              <a:t>OECD Health Data, 2009</a:t>
            </a:r>
            <a:r>
              <a:rPr lang="en-US" sz="1200"/>
              <a:t> (Paris: OECD, Nov. 2009).</a:t>
            </a:r>
          </a:p>
        </p:txBody>
      </p:sp>
      <p:graphicFrame>
        <p:nvGraphicFramePr>
          <p:cNvPr id="124133" name="Group 2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85772"/>
              </p:ext>
            </p:extLst>
          </p:nvPr>
        </p:nvGraphicFramePr>
        <p:xfrm>
          <a:off x="196624" y="1690018"/>
          <a:ext cx="8707437" cy="4073530"/>
        </p:xfrm>
        <a:graphic>
          <a:graphicData uri="http://schemas.openxmlformats.org/drawingml/2006/table">
            <a:tbl>
              <a:tblPr/>
              <a:tblGrid>
                <a:gridCol w="560387"/>
                <a:gridCol w="2149475"/>
                <a:gridCol w="896938"/>
                <a:gridCol w="877887"/>
                <a:gridCol w="876300"/>
                <a:gridCol w="796925"/>
                <a:gridCol w="876300"/>
                <a:gridCol w="876300"/>
                <a:gridCol w="796925"/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AUS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CAN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GER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NETH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NZ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UK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OVERALL RANKING (2010)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Quality Care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Effective Care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2575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Safe Care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Coordinated Care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Patient-Centered Care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825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Access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Cost-Related Problem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3.5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Timeliness of Care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Efficiency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Equity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25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Long, Healthy, Productive Lives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</a:tr>
              <a:tr h="284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Health Expenditures/Capita, 2007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$3,357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$3,895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$3,588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$3,837*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$2,454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$2,992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$7,290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098" name="Group 19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06972534"/>
              </p:ext>
            </p:extLst>
          </p:nvPr>
        </p:nvGraphicFramePr>
        <p:xfrm>
          <a:off x="330049" y="869809"/>
          <a:ext cx="2057400" cy="1219200"/>
        </p:xfrm>
        <a:graphic>
          <a:graphicData uri="http://schemas.openxmlformats.org/drawingml/2006/table">
            <a:tbl>
              <a:tblPr/>
              <a:tblGrid>
                <a:gridCol w="838200"/>
                <a:gridCol w="1219200"/>
              </a:tblGrid>
              <a:tr h="2936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Country Rankings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1.00–2.33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2.34–4.66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4.67–7.00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567" name="Picture 182"/>
          <p:cNvPicPr>
            <a:picLocks noGrp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6"/>
          <a:stretch>
            <a:fillRect/>
          </a:stretch>
        </p:blipFill>
        <p:spPr>
          <a:xfrm>
            <a:off x="8153400" y="1133475"/>
            <a:ext cx="754063" cy="485775"/>
          </a:xfrm>
          <a:noFill/>
        </p:spPr>
      </p:pic>
      <p:pic>
        <p:nvPicPr>
          <p:cNvPr id="17568" name="Picture 18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3388" y="1133475"/>
            <a:ext cx="755650" cy="485775"/>
          </a:xfrm>
          <a:noFill/>
        </p:spPr>
      </p:pic>
      <p:pic>
        <p:nvPicPr>
          <p:cNvPr id="17569" name="Picture 184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388" y="1143000"/>
            <a:ext cx="762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70" name="Picture 18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1143000"/>
            <a:ext cx="762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71" name="Picture 186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13" y="1114425"/>
            <a:ext cx="762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72" name="Picture 18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4188" y="1135063"/>
            <a:ext cx="755650" cy="484187"/>
          </a:xfrm>
          <a:noFill/>
        </p:spPr>
      </p:pic>
      <p:pic>
        <p:nvPicPr>
          <p:cNvPr id="17573" name="Picture 18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138" y="1143000"/>
            <a:ext cx="762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74" name="Rectangle 193"/>
          <p:cNvSpPr>
            <a:spLocks noGrp="1" noChangeArrowheads="1"/>
          </p:cNvSpPr>
          <p:nvPr>
            <p:ph type="title"/>
          </p:nvPr>
        </p:nvSpPr>
        <p:spPr>
          <a:xfrm>
            <a:off x="0" y="159808"/>
            <a:ext cx="9144000" cy="584776"/>
          </a:xfrm>
          <a:noFill/>
        </p:spPr>
        <p:txBody>
          <a:bodyPr anchor="t" anchorCtr="1">
            <a:spAutoFit/>
          </a:bodyPr>
          <a:lstStyle/>
          <a:p>
            <a:pPr eaLnBrk="1" hangingPunct="1"/>
            <a:r>
              <a:rPr lang="en-US" sz="3200" b="1" u="sng" dirty="0">
                <a:solidFill>
                  <a:srgbClr val="B50F1A"/>
                </a:solidFill>
                <a:latin typeface="Arial" charset="0"/>
                <a:ea typeface="ＭＳ Ｐゴシック" charset="0"/>
                <a:cs typeface="ＭＳ Ｐゴシック" charset="0"/>
              </a:rPr>
              <a:t>Overall </a:t>
            </a:r>
            <a:r>
              <a:rPr lang="en-US" sz="3200" b="1" u="sng" dirty="0" smtClean="0">
                <a:solidFill>
                  <a:srgbClr val="B50F1A"/>
                </a:solidFill>
                <a:latin typeface="Arial" charset="0"/>
                <a:ea typeface="ＭＳ Ｐゴシック" charset="0"/>
                <a:cs typeface="ＭＳ Ｐゴシック" charset="0"/>
              </a:rPr>
              <a:t>Health System Performance Ranking</a:t>
            </a:r>
            <a:endParaRPr lang="en-US" sz="3200" b="1" u="sng" dirty="0">
              <a:solidFill>
                <a:srgbClr val="B50F1A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1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4987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B50F1A"/>
                </a:solidFill>
              </a:rPr>
              <a:t>The Affordable Care Act and  Opportunities to Connect </a:t>
            </a:r>
            <a:br>
              <a:rPr lang="en-US" b="1" u="sng" dirty="0" smtClean="0">
                <a:solidFill>
                  <a:srgbClr val="B50F1A"/>
                </a:solidFill>
              </a:rPr>
            </a:br>
            <a:r>
              <a:rPr lang="en-US" b="1" u="sng" dirty="0" smtClean="0">
                <a:solidFill>
                  <a:srgbClr val="B50F1A"/>
                </a:solidFill>
              </a:rPr>
              <a:t>Housing and Health</a:t>
            </a:r>
            <a:endParaRPr lang="en-US" sz="4000" b="1" u="sng" dirty="0">
              <a:solidFill>
                <a:srgbClr val="B50F1A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8" y="3649005"/>
            <a:ext cx="7856125" cy="2382977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ACA’s e</a:t>
            </a:r>
            <a:r>
              <a:rPr lang="en-US" dirty="0" smtClean="0"/>
              <a:t>ssential </a:t>
            </a:r>
            <a:r>
              <a:rPr lang="en-US" dirty="0"/>
              <a:t>c</a:t>
            </a:r>
            <a:r>
              <a:rPr lang="en-US" dirty="0" smtClean="0"/>
              <a:t>omponents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New opportunities to align with housing</a:t>
            </a:r>
            <a:endParaRPr lang="en-US" dirty="0"/>
          </a:p>
          <a:p>
            <a:pPr marL="514350" indent="-514350">
              <a:buAutoNum type="arabicPeriod" startAt="3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Housing and Health Connections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161416"/>
            <a:ext cx="8229600" cy="520128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</a:t>
            </a:r>
            <a:r>
              <a:rPr lang="en-US" dirty="0" smtClean="0"/>
              <a:t>ommon substandard </a:t>
            </a:r>
            <a:r>
              <a:rPr lang="en-US" dirty="0"/>
              <a:t>housing </a:t>
            </a:r>
            <a:r>
              <a:rPr lang="en-US" dirty="0" smtClean="0"/>
              <a:t>effects: </a:t>
            </a:r>
          </a:p>
          <a:p>
            <a:pPr lvl="1"/>
            <a:r>
              <a:rPr lang="en-US" dirty="0" smtClean="0"/>
              <a:t>1 - allergies; 2 - asthma; 3 - lead poisoning; 4 - injuries</a:t>
            </a:r>
            <a:endParaRPr lang="en-US" dirty="0"/>
          </a:p>
          <a:p>
            <a:pPr lvl="0"/>
            <a:r>
              <a:rPr lang="en-US" dirty="0"/>
              <a:t>2 million </a:t>
            </a:r>
            <a:r>
              <a:rPr lang="en-US" dirty="0" smtClean="0"/>
              <a:t>hospital ED visits for </a:t>
            </a:r>
            <a:r>
              <a:rPr lang="en-US" dirty="0"/>
              <a:t>asthma </a:t>
            </a:r>
            <a:r>
              <a:rPr lang="en-US" dirty="0" smtClean="0"/>
              <a:t>yearly</a:t>
            </a:r>
            <a:endParaRPr lang="en-US" dirty="0"/>
          </a:p>
          <a:p>
            <a:pPr lvl="0"/>
            <a:r>
              <a:rPr lang="en-US" dirty="0"/>
              <a:t>2900 people die in house fires </a:t>
            </a:r>
            <a:r>
              <a:rPr lang="en-US" dirty="0" smtClean="0"/>
              <a:t>yearly</a:t>
            </a:r>
            <a:endParaRPr lang="en-US" dirty="0"/>
          </a:p>
          <a:p>
            <a:pPr lvl="0"/>
            <a:r>
              <a:rPr lang="en-US" dirty="0" smtClean="0"/>
              <a:t>6 million </a:t>
            </a:r>
            <a:r>
              <a:rPr lang="en-US" dirty="0"/>
              <a:t>households live with moderate or severe physical housing </a:t>
            </a:r>
            <a:r>
              <a:rPr lang="en-US" dirty="0" smtClean="0"/>
              <a:t>problems.</a:t>
            </a:r>
          </a:p>
          <a:p>
            <a:pPr lvl="0"/>
            <a:r>
              <a:rPr lang="en-US" dirty="0" smtClean="0"/>
              <a:t>Radon is 2</a:t>
            </a:r>
            <a:r>
              <a:rPr lang="en-US" baseline="30000" dirty="0" smtClean="0"/>
              <a:t>nd</a:t>
            </a:r>
            <a:r>
              <a:rPr lang="en-US" dirty="0" smtClean="0"/>
              <a:t> leading cause of lung cancer death in the U.S.</a:t>
            </a:r>
          </a:p>
          <a:p>
            <a:pPr lvl="0"/>
            <a:r>
              <a:rPr lang="en-US" dirty="0" smtClean="0"/>
              <a:t>Children affected more than adults:</a:t>
            </a:r>
          </a:p>
          <a:p>
            <a:pPr lvl="1"/>
            <a:r>
              <a:rPr lang="en-US" dirty="0"/>
              <a:t>Lead affects children’s growing brains; Older houses with lead paint are the primary cause of lead poisoning affecting about 240,000 children in the </a:t>
            </a:r>
            <a:r>
              <a:rPr lang="en-US" dirty="0" smtClean="0"/>
              <a:t>US</a:t>
            </a:r>
          </a:p>
          <a:p>
            <a:pPr lvl="0"/>
            <a:r>
              <a:rPr lang="en-US" dirty="0" smtClean="0"/>
              <a:t>Spillover effects:</a:t>
            </a:r>
          </a:p>
          <a:p>
            <a:pPr lvl="1"/>
            <a:r>
              <a:rPr lang="en-US" dirty="0" smtClean="0"/>
              <a:t>Mental Health effects – increased depression</a:t>
            </a:r>
          </a:p>
          <a:p>
            <a:pPr lvl="1"/>
            <a:r>
              <a:rPr lang="en-US" dirty="0" smtClean="0"/>
              <a:t>Economic effects – missed workdays</a:t>
            </a:r>
          </a:p>
          <a:p>
            <a:pPr lvl="1"/>
            <a:r>
              <a:rPr lang="en-US" dirty="0" smtClean="0"/>
              <a:t>Education effects – missed school days and poor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14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" y="1201819"/>
            <a:ext cx="8551333" cy="5032248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Affordable and Available Coverage– private insurance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Medicaid and CHIP – lower income public coverage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Delivery System Reform and Medicare 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Prevention, Wellness, and Public Health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Workforce Initiatives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Fraud, Abuse, Transparency, Comparative Effectiveness Research, and more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Pathway for Biological Similars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CLASS – Community Living Assistance Services &amp; Supports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Revenue Measures</a:t>
            </a:r>
          </a:p>
          <a:p>
            <a:pPr marL="571500" indent="-571500">
              <a:buFont typeface="Wingdings 2" pitchFamily="18" charset="2"/>
              <a:buAutoNum type="romanUcPeriod"/>
            </a:pPr>
            <a:r>
              <a:rPr lang="en-US" dirty="0" smtClean="0"/>
              <a:t>Manager’s Amendments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76" y="377818"/>
            <a:ext cx="8183880" cy="777240"/>
          </a:xfrm>
        </p:spPr>
        <p:txBody>
          <a:bodyPr>
            <a:normAutofit fontScale="90000"/>
          </a:bodyPr>
          <a:lstStyle/>
          <a:p>
            <a:r>
              <a:rPr lang="en-US" sz="4000" b="1" u="sng" dirty="0" smtClean="0"/>
              <a:t>Ten Titles: the ACA’s Architecture</a:t>
            </a:r>
            <a:endParaRPr lang="en-US" sz="4000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Key Opportunities for Healthy Housing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136016"/>
            <a:ext cx="8229600" cy="5175884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Coverage</a:t>
            </a:r>
            <a:r>
              <a:rPr lang="en-US" dirty="0" smtClean="0"/>
              <a:t>: Many more low-income Americans with health insurance via managed care/global payment</a:t>
            </a:r>
          </a:p>
          <a:p>
            <a:r>
              <a:rPr lang="en-US" u="sng" dirty="0" smtClean="0"/>
              <a:t>Delivery System Reform</a:t>
            </a:r>
            <a:r>
              <a:rPr lang="en-US" dirty="0" smtClean="0"/>
              <a:t>: Move away from fee-for- service and toward global payment</a:t>
            </a:r>
          </a:p>
          <a:p>
            <a:pPr lvl="1"/>
            <a:r>
              <a:rPr lang="en-US" dirty="0" smtClean="0"/>
              <a:t>Accountable Care Organizations; patient-centered medical homes; readmission penalties; value based insurance design; comparative effectiveness research; CMS Innovation Center</a:t>
            </a:r>
          </a:p>
          <a:p>
            <a:r>
              <a:rPr lang="en-US" u="sng" dirty="0" smtClean="0"/>
              <a:t>Hospital community benefit standards</a:t>
            </a:r>
            <a:endParaRPr lang="en-US" dirty="0" smtClean="0"/>
          </a:p>
          <a:p>
            <a:r>
              <a:rPr lang="en-US" u="sng" dirty="0" smtClean="0"/>
              <a:t>Prevention and Wellness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Prevention Trust Fund ($10B) &amp; community transformation grants</a:t>
            </a:r>
          </a:p>
          <a:p>
            <a:pPr lvl="1"/>
            <a:r>
              <a:rPr lang="en-US" i="1" dirty="0" smtClean="0"/>
              <a:t>National Prevention Strategy</a:t>
            </a:r>
            <a:r>
              <a:rPr lang="en-US" dirty="0" smtClean="0"/>
              <a:t> (health in all policies)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3337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9373</TotalTime>
  <Words>987</Words>
  <Application>Microsoft Office PowerPoint</Application>
  <PresentationFormat>On-screen Show (4:3)</PresentationFormat>
  <Paragraphs>207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Housing, Health and U.S. Health Reform: New Opportunities for Convergence</vt:lpstr>
      <vt:lpstr>Presentation Outline</vt:lpstr>
      <vt:lpstr>Health Spending Per Capita, 2009 Adjusted for Differences in Cost of Living</vt:lpstr>
      <vt:lpstr>Health Spending as Share of GDP</vt:lpstr>
      <vt:lpstr>Overall Health System Performance Ranking</vt:lpstr>
      <vt:lpstr>The Affordable Care Act and  Opportunities to Connect  Housing and Health</vt:lpstr>
      <vt:lpstr>Housing and Health Connections</vt:lpstr>
      <vt:lpstr>Ten Titles: the ACA’s Architecture</vt:lpstr>
      <vt:lpstr>Key Opportunities for Healthy Housing</vt:lpstr>
      <vt:lpstr>National Prevention Strategy-1</vt:lpstr>
      <vt:lpstr>National Prevention Strategy-2 </vt:lpstr>
      <vt:lpstr>Suggestions for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Dean’s Advisors</dc:title>
  <dc:creator>Sam Harp</dc:creator>
  <cp:lastModifiedBy>Maritza Martinez</cp:lastModifiedBy>
  <cp:revision>99</cp:revision>
  <dcterms:created xsi:type="dcterms:W3CDTF">2011-07-28T01:54:56Z</dcterms:created>
  <dcterms:modified xsi:type="dcterms:W3CDTF">2013-10-28T15:59:35Z</dcterms:modified>
</cp:coreProperties>
</file>